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9" r:id="rId2"/>
    <p:sldId id="256" r:id="rId3"/>
    <p:sldId id="257" r:id="rId4"/>
    <p:sldId id="258" r:id="rId5"/>
    <p:sldId id="259" r:id="rId6"/>
    <p:sldId id="261" r:id="rId7"/>
    <p:sldId id="260" r:id="rId8"/>
    <p:sldId id="270" r:id="rId9"/>
    <p:sldId id="271" r:id="rId10"/>
    <p:sldId id="272" r:id="rId11"/>
    <p:sldId id="273" r:id="rId12"/>
    <p:sldId id="274" r:id="rId13"/>
    <p:sldId id="275" r:id="rId14"/>
    <p:sldId id="276" r:id="rId15"/>
    <p:sldId id="278" r:id="rId16"/>
    <p:sldId id="262" r:id="rId17"/>
    <p:sldId id="263" r:id="rId18"/>
    <p:sldId id="264" r:id="rId19"/>
    <p:sldId id="284" r:id="rId20"/>
    <p:sldId id="285" r:id="rId21"/>
    <p:sldId id="265" r:id="rId22"/>
    <p:sldId id="266" r:id="rId23"/>
    <p:sldId id="267" r:id="rId24"/>
    <p:sldId id="279" r:id="rId25"/>
    <p:sldId id="286" r:id="rId26"/>
    <p:sldId id="280" r:id="rId27"/>
    <p:sldId id="281" r:id="rId28"/>
    <p:sldId id="282" r:id="rId29"/>
    <p:sldId id="283" r:id="rId30"/>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113" d="100"/>
          <a:sy n="113" d="100"/>
        </p:scale>
        <p:origin x="3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0CD2105-579C-4FCF-9CFF-AE640F8DD6DF}" type="datetimeFigureOut">
              <a:rPr lang="en-GB" smtClean="0"/>
              <a:t>07/11/2023</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9CB51D5-A1E1-443E-997D-38D4C9C09310}" type="slidenum">
              <a:rPr lang="en-GB" smtClean="0"/>
              <a:t>‹#›</a:t>
            </a:fld>
            <a:endParaRPr lang="en-GB"/>
          </a:p>
        </p:txBody>
      </p:sp>
    </p:spTree>
    <p:extLst>
      <p:ext uri="{BB962C8B-B14F-4D97-AF65-F5344CB8AC3E}">
        <p14:creationId xmlns:p14="http://schemas.microsoft.com/office/powerpoint/2010/main" val="320939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d85db9536_0_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d85db9536_0_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d85db9536_0_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d85db9536_0_6: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d85db9536_0_12: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d85db9536_0_12: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d85db9536_0_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d85db9536_0_18: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d85db9536_0_2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d85db9536_0_2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e5c1fda77_0_2: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e5c1fda77_0_2: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d85db9536_0_3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d85db9536_0_3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29F5-06E7-4864-A750-406C842C4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85856C-AA7F-47D1-AC34-39714DB07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315BCE-F79C-4BE3-A98A-E6518F6A20FA}"/>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5" name="Footer Placeholder 4">
            <a:extLst>
              <a:ext uri="{FF2B5EF4-FFF2-40B4-BE49-F238E27FC236}">
                <a16:creationId xmlns:a16="http://schemas.microsoft.com/office/drawing/2014/main" id="{A77CD285-4A4F-40F5-AE33-A1D2B9FBB7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C9A071-AD74-4578-9149-80BE66AC9D7C}"/>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3927909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4FD4-DBB6-4F05-9E2B-7B578C184B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5D317D-CD7A-46D8-B7FB-31FAD38B3E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77C197-DE2B-4D1F-8532-5B65E09DFB9D}"/>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5" name="Footer Placeholder 4">
            <a:extLst>
              <a:ext uri="{FF2B5EF4-FFF2-40B4-BE49-F238E27FC236}">
                <a16:creationId xmlns:a16="http://schemas.microsoft.com/office/drawing/2014/main" id="{F982E783-5DE0-4F3D-9171-A04D6717F8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5B9DB4-9026-4691-8E47-D1FB84A7E928}"/>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3693072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EFA05-82DF-458C-919C-B6752C88C7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271BE4-37F1-4BC7-A506-F9E24AFC39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5E414-D3DB-4E13-A38D-37C4F0739D71}"/>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5" name="Footer Placeholder 4">
            <a:extLst>
              <a:ext uri="{FF2B5EF4-FFF2-40B4-BE49-F238E27FC236}">
                <a16:creationId xmlns:a16="http://schemas.microsoft.com/office/drawing/2014/main" id="{D0D3C494-4C1A-48FB-828F-1F24B8030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F9560C-1A69-49E8-966E-B7A2EC4F0999}"/>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6113072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100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5F70-CB2D-4D7C-9285-BCDE3F7C21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D8CF67-B8DA-4B1C-825B-7E9C04FE9B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CBE82-54E4-4A88-9A9C-1943678CD0BB}"/>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5" name="Footer Placeholder 4">
            <a:extLst>
              <a:ext uri="{FF2B5EF4-FFF2-40B4-BE49-F238E27FC236}">
                <a16:creationId xmlns:a16="http://schemas.microsoft.com/office/drawing/2014/main" id="{DCF17525-1154-413D-AD21-993D63ABC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2A012-47A3-49D5-BA39-F45615F217C0}"/>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3156839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9DB5-4A4C-4DC3-A5E7-1DA35241BE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1EF43D-403C-41B7-9463-EF4A45800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D35696-E9C0-442E-AA4D-56D2822C65D9}"/>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5" name="Footer Placeholder 4">
            <a:extLst>
              <a:ext uri="{FF2B5EF4-FFF2-40B4-BE49-F238E27FC236}">
                <a16:creationId xmlns:a16="http://schemas.microsoft.com/office/drawing/2014/main" id="{887D8583-FE99-422F-9BEE-D86FBE4F8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80B13-60E3-4519-A2E5-344995F24B61}"/>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7323619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E2E5-2BF7-4334-B845-2F3ED5E9ED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83DB75-1C58-4579-9734-B19805C96D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E03CB5-BDDE-426E-886C-519804FBFB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0C45E7-A7BB-4C1E-849A-10569A652C02}"/>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6" name="Footer Placeholder 5">
            <a:extLst>
              <a:ext uri="{FF2B5EF4-FFF2-40B4-BE49-F238E27FC236}">
                <a16:creationId xmlns:a16="http://schemas.microsoft.com/office/drawing/2014/main" id="{C0FCA197-56F0-4E71-A1C6-425A653B08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053CF-8637-459F-B389-08B49222FE28}"/>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2619277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CFC6-019F-4D5E-B598-4A7DF5DB62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660376-D709-4E46-8E28-CCE705560D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83D0E3-12F4-4D61-844B-C5E38EE66F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D9266C-DBCE-4A19-8F88-98D86CE08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53BC16-8AB6-4048-80F1-74839999E1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652BBF-D0B4-497A-B070-8144CC7A398B}"/>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8" name="Footer Placeholder 7">
            <a:extLst>
              <a:ext uri="{FF2B5EF4-FFF2-40B4-BE49-F238E27FC236}">
                <a16:creationId xmlns:a16="http://schemas.microsoft.com/office/drawing/2014/main" id="{C253744F-7EFB-4EA3-8F69-BD080AECFF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DE6353-0319-42CA-9325-D1DB2072470A}"/>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26424791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18150-3250-4D01-A95E-D8162BB564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317AEE-10DD-41C7-A5E0-6633A5919E01}"/>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4" name="Footer Placeholder 3">
            <a:extLst>
              <a:ext uri="{FF2B5EF4-FFF2-40B4-BE49-F238E27FC236}">
                <a16:creationId xmlns:a16="http://schemas.microsoft.com/office/drawing/2014/main" id="{5792DCEB-2C0C-46E6-BFCA-3F0415F2E2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B9D9A0-FE21-4000-A448-45B79FD6EA04}"/>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230930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F1B5D-D1B6-4643-AAD4-CFBF560707D6}"/>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3" name="Footer Placeholder 2">
            <a:extLst>
              <a:ext uri="{FF2B5EF4-FFF2-40B4-BE49-F238E27FC236}">
                <a16:creationId xmlns:a16="http://schemas.microsoft.com/office/drawing/2014/main" id="{E67741BE-8FA1-47BC-8220-9EE60892F5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B1AC60-2925-4931-8CA3-C3163EDEF446}"/>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525991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4FF1-CA78-43AB-9BBB-5D8DAEBDC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6FC6CB-5A22-4816-A693-76252B007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283F39-E7AD-4C7A-AE60-437B35369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2C70AC-D8F4-431A-A750-412A8D9D8801}"/>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6" name="Footer Placeholder 5">
            <a:extLst>
              <a:ext uri="{FF2B5EF4-FFF2-40B4-BE49-F238E27FC236}">
                <a16:creationId xmlns:a16="http://schemas.microsoft.com/office/drawing/2014/main" id="{937D78C7-DF6D-4663-811A-81F1A6149B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DB247-3BCD-4B4D-A60A-249AE6E71974}"/>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41003726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FADC-592E-4F2E-BEDD-D86C8B7C2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E1F431-91AB-43CB-8EBA-32516E95BA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7065A9-BDCB-4EC1-8806-74E6C2EA3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9453FE-8CFF-45A0-8477-8A2CC30E8DA4}"/>
              </a:ext>
            </a:extLst>
          </p:cNvPr>
          <p:cNvSpPr>
            <a:spLocks noGrp="1"/>
          </p:cNvSpPr>
          <p:nvPr>
            <p:ph type="dt" sz="half" idx="10"/>
          </p:nvPr>
        </p:nvSpPr>
        <p:spPr/>
        <p:txBody>
          <a:bodyPr/>
          <a:lstStyle/>
          <a:p>
            <a:fld id="{E79C9C5F-D9A6-4886-A199-983C452A92FA}" type="datetimeFigureOut">
              <a:rPr lang="en-GB" smtClean="0"/>
              <a:t>07/11/2023</a:t>
            </a:fld>
            <a:endParaRPr lang="en-GB"/>
          </a:p>
        </p:txBody>
      </p:sp>
      <p:sp>
        <p:nvSpPr>
          <p:cNvPr id="6" name="Footer Placeholder 5">
            <a:extLst>
              <a:ext uri="{FF2B5EF4-FFF2-40B4-BE49-F238E27FC236}">
                <a16:creationId xmlns:a16="http://schemas.microsoft.com/office/drawing/2014/main" id="{04BA1E4A-5064-4D2A-8835-261C6D67D0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8E33CA-5C76-4540-9318-01759FE0DA38}"/>
              </a:ext>
            </a:extLst>
          </p:cNvPr>
          <p:cNvSpPr>
            <a:spLocks noGrp="1"/>
          </p:cNvSpPr>
          <p:nvPr>
            <p:ph type="sldNum" sz="quarter" idx="12"/>
          </p:nvPr>
        </p:nvSpPr>
        <p:spPr/>
        <p:txBody>
          <a:bodyPr/>
          <a:lstStyle/>
          <a:p>
            <a:fld id="{081A180F-32B0-4F64-AF29-86776D405D4C}" type="slidenum">
              <a:rPr lang="en-GB" smtClean="0"/>
              <a:t>‹#›</a:t>
            </a:fld>
            <a:endParaRPr lang="en-GB"/>
          </a:p>
        </p:txBody>
      </p:sp>
    </p:spTree>
    <p:extLst>
      <p:ext uri="{BB962C8B-B14F-4D97-AF65-F5344CB8AC3E}">
        <p14:creationId xmlns:p14="http://schemas.microsoft.com/office/powerpoint/2010/main" val="40337235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172E40-904D-4F42-B6B9-3BA7AFB8C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748146-BA6A-4B6A-B535-4995959D9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5FB8E4-C517-489A-96CE-175B3649D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C9C5F-D9A6-4886-A199-983C452A92FA}" type="datetimeFigureOut">
              <a:rPr lang="en-GB" smtClean="0"/>
              <a:t>07/11/2023</a:t>
            </a:fld>
            <a:endParaRPr lang="en-GB"/>
          </a:p>
        </p:txBody>
      </p:sp>
      <p:sp>
        <p:nvSpPr>
          <p:cNvPr id="5" name="Footer Placeholder 4">
            <a:extLst>
              <a:ext uri="{FF2B5EF4-FFF2-40B4-BE49-F238E27FC236}">
                <a16:creationId xmlns:a16="http://schemas.microsoft.com/office/drawing/2014/main" id="{37F869A6-3D74-4166-A9C6-FD71777AE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F8614A-FE74-4D1F-A4C4-48ED4FDC1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A180F-32B0-4F64-AF29-86776D405D4C}" type="slidenum">
              <a:rPr lang="en-GB" smtClean="0"/>
              <a:t>‹#›</a:t>
            </a:fld>
            <a:endParaRPr lang="en-GB"/>
          </a:p>
        </p:txBody>
      </p:sp>
    </p:spTree>
    <p:extLst>
      <p:ext uri="{BB962C8B-B14F-4D97-AF65-F5344CB8AC3E}">
        <p14:creationId xmlns:p14="http://schemas.microsoft.com/office/powerpoint/2010/main" val="2939740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teaching-wiki/phonem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D535-59F4-498C-95B1-621565FC050A}"/>
              </a:ext>
            </a:extLst>
          </p:cNvPr>
          <p:cNvSpPr>
            <a:spLocks noGrp="1"/>
          </p:cNvSpPr>
          <p:nvPr>
            <p:ph type="title"/>
          </p:nvPr>
        </p:nvSpPr>
        <p:spPr/>
        <p:txBody>
          <a:bodyPr/>
          <a:lstStyle/>
          <a:p>
            <a:pPr algn="ctr"/>
            <a:r>
              <a:rPr lang="en-GB" b="1" dirty="0"/>
              <a:t>Parents Reading Workshop 2023</a:t>
            </a:r>
          </a:p>
        </p:txBody>
      </p:sp>
      <p:pic>
        <p:nvPicPr>
          <p:cNvPr id="4" name="Content Placeholder 3">
            <a:extLst>
              <a:ext uri="{FF2B5EF4-FFF2-40B4-BE49-F238E27FC236}">
                <a16:creationId xmlns:a16="http://schemas.microsoft.com/office/drawing/2014/main" id="{DA521DF8-8499-498B-BE82-C82CB8FD0A91}"/>
              </a:ext>
            </a:extLst>
          </p:cNvPr>
          <p:cNvPicPr>
            <a:picLocks noGrp="1" noChangeAspect="1"/>
          </p:cNvPicPr>
          <p:nvPr>
            <p:ph idx="1"/>
          </p:nvPr>
        </p:nvPicPr>
        <p:blipFill>
          <a:blip r:embed="rId2"/>
          <a:stretch>
            <a:fillRect/>
          </a:stretch>
        </p:blipFill>
        <p:spPr>
          <a:xfrm>
            <a:off x="2472189" y="2002606"/>
            <a:ext cx="6972319" cy="4351338"/>
          </a:xfrm>
          <a:prstGeom prst="rect">
            <a:avLst/>
          </a:prstGeom>
        </p:spPr>
      </p:pic>
    </p:spTree>
    <p:extLst>
      <p:ext uri="{BB962C8B-B14F-4D97-AF65-F5344CB8AC3E}">
        <p14:creationId xmlns:p14="http://schemas.microsoft.com/office/powerpoint/2010/main" val="5198601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865398" y="439783"/>
            <a:ext cx="2944427" cy="763600"/>
          </a:xfrm>
          <a:prstGeom prst="rect">
            <a:avLst/>
          </a:prstGeom>
        </p:spPr>
        <p:txBody>
          <a:bodyPr spcFirstLastPara="1" vert="horz" wrap="square" lIns="121900" tIns="121900" rIns="121900" bIns="121900" rtlCol="0" anchor="t" anchorCtr="0">
            <a:normAutofit fontScale="90000"/>
          </a:bodyPr>
          <a:lstStyle/>
          <a:p>
            <a:r>
              <a:rPr lang="en-GB" dirty="0"/>
              <a:t>Level 3</a:t>
            </a:r>
            <a:endParaRPr dirty="0"/>
          </a:p>
        </p:txBody>
      </p:sp>
      <p:pic>
        <p:nvPicPr>
          <p:cNvPr id="3" name="Picture 2"/>
          <p:cNvPicPr>
            <a:picLocks noChangeAspect="1"/>
          </p:cNvPicPr>
          <p:nvPr/>
        </p:nvPicPr>
        <p:blipFill>
          <a:blip r:embed="rId3"/>
          <a:stretch>
            <a:fillRect/>
          </a:stretch>
        </p:blipFill>
        <p:spPr>
          <a:xfrm>
            <a:off x="4864964" y="4033105"/>
            <a:ext cx="7102136" cy="2824895"/>
          </a:xfrm>
          <a:prstGeom prst="rect">
            <a:avLst/>
          </a:prstGeom>
        </p:spPr>
      </p:pic>
      <p:sp>
        <p:nvSpPr>
          <p:cNvPr id="68" name="Google Shape;68;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dirty="0"/>
          </a:p>
        </p:txBody>
      </p:sp>
      <p:pic>
        <p:nvPicPr>
          <p:cNvPr id="2" name="Picture 1"/>
          <p:cNvPicPr>
            <a:picLocks noChangeAspect="1"/>
          </p:cNvPicPr>
          <p:nvPr/>
        </p:nvPicPr>
        <p:blipFill>
          <a:blip r:embed="rId4"/>
          <a:stretch>
            <a:fillRect/>
          </a:stretch>
        </p:blipFill>
        <p:spPr>
          <a:xfrm>
            <a:off x="129063" y="106532"/>
            <a:ext cx="6644599" cy="46638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7064975" y="495714"/>
            <a:ext cx="2940159" cy="763600"/>
          </a:xfrm>
          <a:prstGeom prst="rect">
            <a:avLst/>
          </a:prstGeom>
        </p:spPr>
        <p:txBody>
          <a:bodyPr spcFirstLastPara="1" vert="horz" wrap="square" lIns="121900" tIns="121900" rIns="121900" bIns="121900" rtlCol="0" anchor="t" anchorCtr="0">
            <a:normAutofit fontScale="90000"/>
          </a:bodyPr>
          <a:lstStyle/>
          <a:p>
            <a:r>
              <a:rPr lang="en-GB" dirty="0"/>
              <a:t>Level 4</a:t>
            </a:r>
            <a:endParaRPr dirty="0"/>
          </a:p>
        </p:txBody>
      </p:sp>
      <p:pic>
        <p:nvPicPr>
          <p:cNvPr id="2" name="Picture 1"/>
          <p:cNvPicPr>
            <a:picLocks noChangeAspect="1"/>
          </p:cNvPicPr>
          <p:nvPr/>
        </p:nvPicPr>
        <p:blipFill>
          <a:blip r:embed="rId3"/>
          <a:stretch>
            <a:fillRect/>
          </a:stretch>
        </p:blipFill>
        <p:spPr>
          <a:xfrm>
            <a:off x="8327892" y="4069341"/>
            <a:ext cx="3683596" cy="2533763"/>
          </a:xfrm>
          <a:prstGeom prst="rect">
            <a:avLst/>
          </a:prstGeom>
        </p:spPr>
      </p:pic>
      <p:pic>
        <p:nvPicPr>
          <p:cNvPr id="76" name="Google Shape;76;p16"/>
          <p:cNvPicPr preferRelativeResize="0"/>
          <p:nvPr/>
        </p:nvPicPr>
        <p:blipFill rotWithShape="1">
          <a:blip r:embed="rId4">
            <a:alphaModFix/>
          </a:blip>
          <a:srcRect l="31638" t="22555" r="27197" b="5769"/>
          <a:stretch/>
        </p:blipFill>
        <p:spPr>
          <a:xfrm>
            <a:off x="273178" y="335914"/>
            <a:ext cx="6538835" cy="610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Phonic definitions</a:t>
            </a:r>
            <a:endParaRPr/>
          </a:p>
        </p:txBody>
      </p:sp>
      <p:sp>
        <p:nvSpPr>
          <p:cNvPr id="82" name="Google Shape;82;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499521">
              <a:buClr>
                <a:schemeClr val="dk1"/>
              </a:buClr>
              <a:buSzPts val="2300"/>
            </a:pPr>
            <a:r>
              <a:rPr lang="en" sz="3067" b="1" dirty="0">
                <a:solidFill>
                  <a:schemeClr val="dk1"/>
                </a:solidFill>
                <a:highlight>
                  <a:srgbClr val="FFFFFF"/>
                </a:highlight>
                <a:latin typeface="Comic Sans MS"/>
                <a:ea typeface="Comic Sans MS"/>
                <a:cs typeface="Comic Sans MS"/>
                <a:sym typeface="Comic Sans MS"/>
              </a:rPr>
              <a:t>Phoneme</a:t>
            </a:r>
            <a:r>
              <a:rPr lang="en" sz="3067" dirty="0">
                <a:solidFill>
                  <a:schemeClr val="dk1"/>
                </a:solidFill>
                <a:highlight>
                  <a:srgbClr val="FFFFFF"/>
                </a:highlight>
                <a:latin typeface="Comic Sans MS"/>
                <a:ea typeface="Comic Sans MS"/>
                <a:cs typeface="Comic Sans MS"/>
                <a:sym typeface="Comic Sans MS"/>
              </a:rPr>
              <a:t> — the smallest single identifiable sound</a:t>
            </a:r>
          </a:p>
          <a:p>
            <a:pPr indent="-499521">
              <a:buClr>
                <a:schemeClr val="dk1"/>
              </a:buClr>
              <a:buSzPts val="2300"/>
            </a:pPr>
            <a:endParaRPr sz="3067" dirty="0">
              <a:solidFill>
                <a:schemeClr val="dk1"/>
              </a:solidFill>
              <a:highlight>
                <a:srgbClr val="FFFFFF"/>
              </a:highlight>
              <a:latin typeface="Comic Sans MS"/>
              <a:ea typeface="Comic Sans MS"/>
              <a:cs typeface="Comic Sans MS"/>
              <a:sym typeface="Comic Sans MS"/>
            </a:endParaRPr>
          </a:p>
          <a:p>
            <a:pPr indent="-499521">
              <a:buClr>
                <a:schemeClr val="dk1"/>
              </a:buClr>
              <a:buSzPts val="2300"/>
              <a:buFont typeface="Comic Sans MS"/>
              <a:buChar char="●"/>
            </a:pPr>
            <a:r>
              <a:rPr lang="en" sz="3067" b="1" dirty="0">
                <a:solidFill>
                  <a:schemeClr val="dk1"/>
                </a:solidFill>
                <a:highlight>
                  <a:srgbClr val="FFFFFF"/>
                </a:highlight>
                <a:latin typeface="Comic Sans MS"/>
                <a:ea typeface="Comic Sans MS"/>
                <a:cs typeface="Comic Sans MS"/>
                <a:sym typeface="Comic Sans MS"/>
              </a:rPr>
              <a:t>Grapheme</a:t>
            </a:r>
            <a:r>
              <a:rPr lang="en" sz="3067" dirty="0">
                <a:solidFill>
                  <a:schemeClr val="dk1"/>
                </a:solidFill>
                <a:highlight>
                  <a:srgbClr val="FFFFFF"/>
                </a:highlight>
                <a:latin typeface="Comic Sans MS"/>
                <a:ea typeface="Comic Sans MS"/>
                <a:cs typeface="Comic Sans MS"/>
                <a:sym typeface="Comic Sans MS"/>
              </a:rPr>
              <a:t>-  is a symbol (or group of letters) that represents a sound (</a:t>
            </a:r>
            <a:r>
              <a:rPr lang="en" sz="3067" dirty="0">
                <a:solidFill>
                  <a:schemeClr val="dk1"/>
                </a:solidFill>
                <a:highlight>
                  <a:srgbClr val="FFFFFF"/>
                </a:highlight>
                <a:uFill>
                  <a:noFill/>
                </a:u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phoneme</a:t>
            </a:r>
            <a:r>
              <a:rPr lang="en" sz="3067" dirty="0">
                <a:solidFill>
                  <a:schemeClr val="dk1"/>
                </a:solidFill>
                <a:highlight>
                  <a:srgbClr val="FFFFFF"/>
                </a:highlight>
                <a:latin typeface="Comic Sans MS"/>
                <a:ea typeface="Comic Sans MS"/>
                <a:cs typeface="Comic Sans MS"/>
                <a:sym typeface="Comic Sans MS"/>
              </a:rPr>
              <a:t>).</a:t>
            </a:r>
          </a:p>
          <a:p>
            <a:pPr indent="-499521">
              <a:buClr>
                <a:schemeClr val="dk1"/>
              </a:buClr>
              <a:buSzPts val="2300"/>
              <a:buFont typeface="Comic Sans MS"/>
              <a:buChar char="●"/>
            </a:pPr>
            <a:endParaRPr sz="3067" dirty="0">
              <a:solidFill>
                <a:schemeClr val="dk1"/>
              </a:solidFill>
              <a:highlight>
                <a:srgbClr val="FFFFFF"/>
              </a:highlight>
              <a:latin typeface="Comic Sans MS"/>
              <a:ea typeface="Comic Sans MS"/>
              <a:cs typeface="Comic Sans MS"/>
              <a:sym typeface="Comic Sans MS"/>
            </a:endParaRPr>
          </a:p>
          <a:p>
            <a:pPr indent="-499521">
              <a:buClr>
                <a:schemeClr val="dk1"/>
              </a:buClr>
              <a:buSzPts val="2300"/>
              <a:buFont typeface="Comic Sans MS"/>
              <a:buChar char="●"/>
            </a:pPr>
            <a:r>
              <a:rPr lang="en" sz="3067" b="1" dirty="0">
                <a:solidFill>
                  <a:schemeClr val="dk1"/>
                </a:solidFill>
                <a:highlight>
                  <a:srgbClr val="FFFFFF"/>
                </a:highlight>
                <a:latin typeface="Comic Sans MS"/>
                <a:ea typeface="Comic Sans MS"/>
                <a:cs typeface="Comic Sans MS"/>
                <a:sym typeface="Comic Sans MS"/>
              </a:rPr>
              <a:t>Digraph</a:t>
            </a:r>
            <a:r>
              <a:rPr lang="en" sz="3067" dirty="0">
                <a:solidFill>
                  <a:schemeClr val="dk1"/>
                </a:solidFill>
                <a:highlight>
                  <a:srgbClr val="FFFFFF"/>
                </a:highlight>
                <a:latin typeface="Comic Sans MS"/>
                <a:ea typeface="Comic Sans MS"/>
                <a:cs typeface="Comic Sans MS"/>
                <a:sym typeface="Comic Sans MS"/>
              </a:rPr>
              <a:t>- a combination of two letters representing one sound eg sh ch th</a:t>
            </a:r>
          </a:p>
          <a:p>
            <a:pPr indent="-499521">
              <a:buClr>
                <a:schemeClr val="dk1"/>
              </a:buClr>
              <a:buSzPts val="2300"/>
              <a:buFont typeface="Comic Sans MS"/>
              <a:buChar char="●"/>
            </a:pPr>
            <a:endParaRPr sz="3067" dirty="0">
              <a:solidFill>
                <a:schemeClr val="dk1"/>
              </a:solidFill>
              <a:highlight>
                <a:srgbClr val="FFFFFF"/>
              </a:highlight>
              <a:latin typeface="Comic Sans MS"/>
              <a:ea typeface="Comic Sans MS"/>
              <a:cs typeface="Comic Sans MS"/>
              <a:sym typeface="Comic Sans MS"/>
            </a:endParaRPr>
          </a:p>
          <a:p>
            <a:pPr indent="-499521">
              <a:buClr>
                <a:schemeClr val="dk1"/>
              </a:buClr>
              <a:buSzPts val="2300"/>
              <a:buFont typeface="Comic Sans MS"/>
              <a:buChar char="●"/>
            </a:pPr>
            <a:r>
              <a:rPr lang="en" sz="3067" b="1" dirty="0">
                <a:solidFill>
                  <a:schemeClr val="dk1"/>
                </a:solidFill>
                <a:highlight>
                  <a:srgbClr val="FFFFFF"/>
                </a:highlight>
                <a:latin typeface="Comic Sans MS"/>
                <a:ea typeface="Comic Sans MS"/>
                <a:cs typeface="Comic Sans MS"/>
                <a:sym typeface="Comic Sans MS"/>
              </a:rPr>
              <a:t>Trigraph</a:t>
            </a:r>
            <a:r>
              <a:rPr lang="en" sz="3067" dirty="0">
                <a:solidFill>
                  <a:schemeClr val="dk1"/>
                </a:solidFill>
                <a:highlight>
                  <a:srgbClr val="FFFFFF"/>
                </a:highlight>
                <a:latin typeface="Comic Sans MS"/>
                <a:ea typeface="Comic Sans MS"/>
                <a:cs typeface="Comic Sans MS"/>
                <a:sym typeface="Comic Sans MS"/>
              </a:rPr>
              <a:t>-a group of three letters representing one sound eg igh, ear, air</a:t>
            </a:r>
            <a:endParaRPr sz="3067" dirty="0">
              <a:solidFill>
                <a:schemeClr val="dk1"/>
              </a:solidFill>
              <a:highlight>
                <a:srgbClr val="FFFFFF"/>
              </a:highlight>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Phonic books and repetitive tricky word books</a:t>
            </a:r>
            <a:endParaRPr/>
          </a:p>
        </p:txBody>
      </p:sp>
      <p:sp>
        <p:nvSpPr>
          <p:cNvPr id="88" name="Google Shape;88;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89" name="Google Shape;89;p18"/>
          <p:cNvPicPr preferRelativeResize="0"/>
          <p:nvPr/>
        </p:nvPicPr>
        <p:blipFill rotWithShape="1">
          <a:blip r:embed="rId3">
            <a:alphaModFix/>
          </a:blip>
          <a:srcRect l="16673" t="9567" r="13121"/>
          <a:stretch/>
        </p:blipFill>
        <p:spPr>
          <a:xfrm>
            <a:off x="107134" y="1660933"/>
            <a:ext cx="5130133" cy="4956200"/>
          </a:xfrm>
          <a:prstGeom prst="rect">
            <a:avLst/>
          </a:prstGeom>
          <a:noFill/>
          <a:ln>
            <a:noFill/>
          </a:ln>
        </p:spPr>
      </p:pic>
      <p:pic>
        <p:nvPicPr>
          <p:cNvPr id="90" name="Google Shape;90;p18"/>
          <p:cNvPicPr preferRelativeResize="0"/>
          <p:nvPr/>
        </p:nvPicPr>
        <p:blipFill rotWithShape="1">
          <a:blip r:embed="rId4">
            <a:alphaModFix/>
          </a:blip>
          <a:srcRect l="2171" t="23636" r="2571" b="17477"/>
          <a:stretch/>
        </p:blipFill>
        <p:spPr>
          <a:xfrm>
            <a:off x="5907000" y="1727901"/>
            <a:ext cx="5777667" cy="2678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96" name="Google Shape;96;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97" name="Google Shape;97;p19"/>
          <p:cNvPicPr preferRelativeResize="0"/>
          <p:nvPr/>
        </p:nvPicPr>
        <p:blipFill rotWithShape="1">
          <a:blip r:embed="rId3">
            <a:alphaModFix/>
          </a:blip>
          <a:srcRect l="21616" t="9132" r="23673" b="6933"/>
          <a:stretch/>
        </p:blipFill>
        <p:spPr>
          <a:xfrm>
            <a:off x="415600" y="656334"/>
            <a:ext cx="4969000" cy="5717333"/>
          </a:xfrm>
          <a:prstGeom prst="rect">
            <a:avLst/>
          </a:prstGeom>
          <a:noFill/>
          <a:ln>
            <a:noFill/>
          </a:ln>
        </p:spPr>
      </p:pic>
      <p:pic>
        <p:nvPicPr>
          <p:cNvPr id="98" name="Google Shape;98;p19"/>
          <p:cNvPicPr preferRelativeResize="0"/>
          <p:nvPr/>
        </p:nvPicPr>
        <p:blipFill rotWithShape="1">
          <a:blip r:embed="rId4">
            <a:alphaModFix/>
          </a:blip>
          <a:srcRect l="3271" t="14950" r="2716" b="16344"/>
          <a:stretch/>
        </p:blipFill>
        <p:spPr>
          <a:xfrm>
            <a:off x="5786400" y="1356967"/>
            <a:ext cx="6150800" cy="3371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Expectations in Reception</a:t>
            </a:r>
            <a:endParaRPr/>
          </a:p>
        </p:txBody>
      </p:sp>
      <p:sp>
        <p:nvSpPr>
          <p:cNvPr id="112" name="Google Shape;112;p21"/>
          <p:cNvSpPr txBox="1">
            <a:spLocks noGrp="1"/>
          </p:cNvSpPr>
          <p:nvPr>
            <p:ph type="body" idx="1"/>
          </p:nvPr>
        </p:nvSpPr>
        <p:spPr>
          <a:xfrm>
            <a:off x="415600" y="1536633"/>
            <a:ext cx="11360800" cy="5103864"/>
          </a:xfrm>
          <a:prstGeom prst="rect">
            <a:avLst/>
          </a:prstGeom>
        </p:spPr>
        <p:txBody>
          <a:bodyPr spcFirstLastPara="1" vert="horz" wrap="square" lIns="121900" tIns="121900" rIns="121900" bIns="121900" rtlCol="0" anchor="t" anchorCtr="0">
            <a:normAutofit fontScale="92500" lnSpcReduction="10000"/>
          </a:bodyPr>
          <a:lstStyle/>
          <a:p>
            <a:pPr marL="342900" indent="-342900">
              <a:lnSpc>
                <a:spcPct val="110000"/>
              </a:lnSpc>
              <a:buFont typeface="Arial" panose="020B0604020202020204" pitchFamily="34" charset="0"/>
              <a:buChar char="•"/>
            </a:pPr>
            <a:r>
              <a:rPr lang="en-GB" dirty="0"/>
              <a:t>Children will have 2-4 reading books every week. One of these will be a phonics based decodable book.</a:t>
            </a:r>
          </a:p>
          <a:p>
            <a:pPr marL="342900" indent="-342900">
              <a:lnSpc>
                <a:spcPct val="110000"/>
              </a:lnSpc>
              <a:buFont typeface="Arial" panose="020B0604020202020204" pitchFamily="34" charset="0"/>
              <a:buChar char="•"/>
            </a:pPr>
            <a:r>
              <a:rPr lang="en-GB" dirty="0"/>
              <a:t>Children are heard to read at school, once a week, one to one with an adult. We also have daily phonics lessons and lots of reading within the environment. </a:t>
            </a:r>
          </a:p>
          <a:p>
            <a:pPr marL="342900" indent="-342900">
              <a:lnSpc>
                <a:spcPct val="110000"/>
              </a:lnSpc>
              <a:buFont typeface="Arial" panose="020B0604020202020204" pitchFamily="34" charset="0"/>
              <a:buChar char="•"/>
            </a:pPr>
            <a:r>
              <a:rPr lang="en-GB" dirty="0"/>
              <a:t>Please listen to your child read every day if possible.</a:t>
            </a:r>
          </a:p>
          <a:p>
            <a:pPr marL="342900" indent="-342900">
              <a:lnSpc>
                <a:spcPct val="110000"/>
              </a:lnSpc>
              <a:buFont typeface="Arial" panose="020B0604020202020204" pitchFamily="34" charset="0"/>
              <a:buChar char="•"/>
            </a:pPr>
            <a:r>
              <a:rPr lang="en-GB" dirty="0"/>
              <a:t>It is okay to re-read books. This helps children develop their fluency and expression.</a:t>
            </a:r>
          </a:p>
          <a:p>
            <a:pPr marL="342900" indent="-342900">
              <a:lnSpc>
                <a:spcPct val="110000"/>
              </a:lnSpc>
              <a:buFont typeface="Arial" panose="020B0604020202020204" pitchFamily="34" charset="0"/>
              <a:buChar char="•"/>
            </a:pPr>
            <a:r>
              <a:rPr lang="en-GB" dirty="0"/>
              <a:t>Please ensure your child holds the book.</a:t>
            </a:r>
          </a:p>
          <a:p>
            <a:pPr marL="342900" indent="-342900">
              <a:lnSpc>
                <a:spcPct val="110000"/>
              </a:lnSpc>
              <a:buFont typeface="Arial" panose="020B0604020202020204" pitchFamily="34" charset="0"/>
              <a:buChar char="•"/>
            </a:pPr>
            <a:r>
              <a:rPr lang="en-GB" dirty="0"/>
              <a:t>Children should point to the words themselves. Please do not point for them. </a:t>
            </a:r>
          </a:p>
          <a:p>
            <a:pPr marL="342900" indent="-342900">
              <a:lnSpc>
                <a:spcPct val="110000"/>
              </a:lnSpc>
              <a:buFont typeface="Arial" panose="020B0604020202020204" pitchFamily="34" charset="0"/>
              <a:buChar char="•"/>
            </a:pPr>
            <a:r>
              <a:rPr lang="en-GB" dirty="0"/>
              <a:t>Please ask your child questions at the start and the end of the reading time. This is very important as it will develop your child’s comprehension skills.</a:t>
            </a:r>
          </a:p>
          <a:p>
            <a:pPr marL="342900" indent="-342900">
              <a:lnSpc>
                <a:spcPct val="110000"/>
              </a:lnSpc>
              <a:buFont typeface="Arial" panose="020B0604020202020204" pitchFamily="34" charset="0"/>
              <a:buChar char="•"/>
            </a:pPr>
            <a:r>
              <a:rPr lang="en" dirty="0"/>
              <a:t>At the end of the year we aim for children to be on a level 6 / Level 4 books. </a:t>
            </a:r>
          </a:p>
          <a:p>
            <a:pPr marL="342900" indent="-342900">
              <a:lnSpc>
                <a:spcPct val="110000"/>
              </a:lnSpc>
              <a:buFont typeface="Arial" panose="020B0604020202020204" pitchFamily="34" charset="0"/>
              <a:buChar char="•"/>
            </a:pPr>
            <a:endParaRPr lang="en-GB" dirty="0"/>
          </a:p>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C349-451F-4820-9288-BBAD0B427931}"/>
              </a:ext>
            </a:extLst>
          </p:cNvPr>
          <p:cNvSpPr>
            <a:spLocks noGrp="1"/>
          </p:cNvSpPr>
          <p:nvPr>
            <p:ph type="title"/>
          </p:nvPr>
        </p:nvSpPr>
        <p:spPr/>
        <p:txBody>
          <a:bodyPr>
            <a:normAutofit fontScale="90000"/>
          </a:bodyPr>
          <a:lstStyle/>
          <a:p>
            <a:pPr algn="ctr"/>
            <a:br>
              <a:rPr lang="en-GB" u="sng" dirty="0"/>
            </a:br>
            <a:br>
              <a:rPr lang="en-GB" u="sng" dirty="0"/>
            </a:br>
            <a:br>
              <a:rPr lang="en-GB" u="sng" dirty="0"/>
            </a:br>
            <a:br>
              <a:rPr lang="en-GB" u="sng" dirty="0"/>
            </a:br>
            <a:r>
              <a:rPr lang="en-GB" sz="98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Reading in Year 1</a:t>
            </a:r>
            <a:endParaRPr lang="en-GB" sz="6700" u="sng" dirty="0"/>
          </a:p>
        </p:txBody>
      </p:sp>
    </p:spTree>
    <p:extLst>
      <p:ext uri="{BB962C8B-B14F-4D97-AF65-F5344CB8AC3E}">
        <p14:creationId xmlns:p14="http://schemas.microsoft.com/office/powerpoint/2010/main" val="2022010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16E53-A636-4CB4-94E2-08634074E084}"/>
              </a:ext>
            </a:extLst>
          </p:cNvPr>
          <p:cNvSpPr>
            <a:spLocks noGrp="1"/>
          </p:cNvSpPr>
          <p:nvPr>
            <p:ph idx="1"/>
          </p:nvPr>
        </p:nvSpPr>
        <p:spPr>
          <a:xfrm>
            <a:off x="527508" y="254524"/>
            <a:ext cx="10741058" cy="5656082"/>
          </a:xfrm>
        </p:spPr>
        <p:txBody>
          <a:bodyPr>
            <a:noAutofit/>
          </a:bodyPr>
          <a:lstStyle/>
          <a:p>
            <a:pPr>
              <a:lnSpc>
                <a:spcPct val="120000"/>
              </a:lnSpc>
            </a:pPr>
            <a:r>
              <a:rPr lang="en-GB" sz="3200" dirty="0">
                <a:latin typeface="Calibri Light" panose="020F0302020204030204" pitchFamily="34" charset="0"/>
                <a:cs typeface="Calibri Light" panose="020F0302020204030204" pitchFamily="34" charset="0"/>
              </a:rPr>
              <a:t>Children will leave FS with a range of reading levels, possibly from level 2 or 3 up to a level 10 or above.</a:t>
            </a:r>
          </a:p>
          <a:p>
            <a:pPr>
              <a:lnSpc>
                <a:spcPct val="120000"/>
              </a:lnSpc>
            </a:pPr>
            <a:r>
              <a:rPr lang="en-GB" sz="3200" dirty="0">
                <a:latin typeface="Calibri Light" panose="020F0302020204030204" pitchFamily="34" charset="0"/>
                <a:cs typeface="Calibri Light" panose="020F0302020204030204" pitchFamily="34" charset="0"/>
              </a:rPr>
              <a:t>Every child is different and every child will learn to read at a different rate and using different strategies.</a:t>
            </a:r>
          </a:p>
          <a:p>
            <a:pPr>
              <a:lnSpc>
                <a:spcPct val="120000"/>
              </a:lnSpc>
            </a:pPr>
            <a:r>
              <a:rPr lang="en-GB" sz="3200" dirty="0">
                <a:latin typeface="Calibri Light" panose="020F0302020204030204" pitchFamily="34" charset="0"/>
                <a:cs typeface="Calibri Light" panose="020F0302020204030204" pitchFamily="34" charset="0"/>
              </a:rPr>
              <a:t>In Year 1 we use phonics and a range of reading books to help the children.</a:t>
            </a:r>
          </a:p>
          <a:p>
            <a:pPr>
              <a:lnSpc>
                <a:spcPct val="120000"/>
              </a:lnSpc>
            </a:pPr>
            <a:r>
              <a:rPr lang="en-GB" sz="3200" dirty="0">
                <a:latin typeface="Calibri Light" panose="020F0302020204030204" pitchFamily="34" charset="0"/>
                <a:cs typeface="Calibri Light" panose="020F0302020204030204" pitchFamily="34" charset="0"/>
              </a:rPr>
              <a:t>In June, all Year 1 children complete the Phonics Screening test.</a:t>
            </a:r>
          </a:p>
          <a:p>
            <a:pPr>
              <a:lnSpc>
                <a:spcPct val="120000"/>
              </a:lnSpc>
            </a:pPr>
            <a:r>
              <a:rPr lang="en-GB" sz="3200" dirty="0">
                <a:latin typeface="Calibri Light" panose="020F0302020204030204" pitchFamily="34" charset="0"/>
                <a:cs typeface="Calibri Light" panose="020F0302020204030204" pitchFamily="34" charset="0"/>
              </a:rPr>
              <a:t>At the end of Year 1 we </a:t>
            </a:r>
            <a:r>
              <a:rPr lang="en-GB" sz="3200">
                <a:latin typeface="Calibri Light" panose="020F0302020204030204" pitchFamily="34" charset="0"/>
                <a:cs typeface="Calibri Light" panose="020F0302020204030204" pitchFamily="34" charset="0"/>
              </a:rPr>
              <a:t>expect children to reach level 18.</a:t>
            </a:r>
            <a:br>
              <a:rPr lang="en-GB" sz="1800" dirty="0">
                <a:latin typeface="Calibri Light" panose="020F0302020204030204" pitchFamily="34" charset="0"/>
                <a:cs typeface="Calibri Light" panose="020F0302020204030204" pitchFamily="34" charset="0"/>
              </a:rPr>
            </a:br>
            <a:br>
              <a:rPr lang="en-GB" sz="1400" dirty="0">
                <a:latin typeface="Calibri Light" panose="020F0302020204030204" pitchFamily="34" charset="0"/>
                <a:cs typeface="Calibri Light" panose="020F0302020204030204" pitchFamily="34" charset="0"/>
              </a:rPr>
            </a:br>
            <a:br>
              <a:rPr lang="en-GB" sz="1400" dirty="0">
                <a:latin typeface="Calibri Light" panose="020F0302020204030204" pitchFamily="34" charset="0"/>
                <a:cs typeface="Calibri Light" panose="020F0302020204030204" pitchFamily="34" charset="0"/>
              </a:rPr>
            </a:br>
            <a:br>
              <a:rPr lang="en-GB" sz="1400" dirty="0">
                <a:latin typeface="Calibri Light" panose="020F0302020204030204" pitchFamily="34" charset="0"/>
                <a:cs typeface="Calibri Light" panose="020F0302020204030204" pitchFamily="34" charset="0"/>
              </a:rPr>
            </a:br>
            <a:br>
              <a:rPr lang="en-GB" sz="1400" dirty="0">
                <a:latin typeface="Calibri Light" panose="020F0302020204030204" pitchFamily="34" charset="0"/>
                <a:cs typeface="Calibri Light" panose="020F0302020204030204" pitchFamily="34" charset="0"/>
              </a:rPr>
            </a:br>
            <a:br>
              <a:rPr lang="en-GB" sz="1400" dirty="0">
                <a:latin typeface="Calibri Light" panose="020F0302020204030204" pitchFamily="34" charset="0"/>
                <a:cs typeface="Calibri Light" panose="020F0302020204030204" pitchFamily="34" charset="0"/>
              </a:rPr>
            </a:br>
            <a:br>
              <a:rPr lang="en-GB" sz="1400" dirty="0">
                <a:latin typeface="Calibri Light" panose="020F0302020204030204" pitchFamily="34" charset="0"/>
                <a:cs typeface="Calibri Light" panose="020F0302020204030204" pitchFamily="34" charset="0"/>
              </a:rPr>
            </a:br>
            <a:br>
              <a:rPr lang="en-GB" sz="1400" dirty="0">
                <a:latin typeface="Calibri Light" panose="020F0302020204030204" pitchFamily="34" charset="0"/>
                <a:cs typeface="Calibri Light" panose="020F0302020204030204" pitchFamily="34" charset="0"/>
              </a:rPr>
            </a:br>
            <a:endParaRPr lang="en-GB" sz="1400" dirty="0"/>
          </a:p>
        </p:txBody>
      </p:sp>
    </p:spTree>
    <p:extLst>
      <p:ext uri="{BB962C8B-B14F-4D97-AF65-F5344CB8AC3E}">
        <p14:creationId xmlns:p14="http://schemas.microsoft.com/office/powerpoint/2010/main" val="2781135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D8E6-60DB-4201-B1D6-68FBC4C5C85A}"/>
              </a:ext>
            </a:extLst>
          </p:cNvPr>
          <p:cNvSpPr>
            <a:spLocks noGrp="1"/>
          </p:cNvSpPr>
          <p:nvPr>
            <p:ph type="title"/>
          </p:nvPr>
        </p:nvSpPr>
        <p:spPr/>
        <p:txBody>
          <a:bodyPr>
            <a:normAutofit/>
          </a:bodyPr>
          <a:lstStyle/>
          <a:p>
            <a:pPr algn="ctr"/>
            <a:r>
              <a:rPr lang="en-GB" sz="6000" b="1" u="sng" dirty="0"/>
              <a:t>Phonics</a:t>
            </a:r>
          </a:p>
        </p:txBody>
      </p:sp>
      <p:sp>
        <p:nvSpPr>
          <p:cNvPr id="3" name="TextBox 2">
            <a:extLst>
              <a:ext uri="{FF2B5EF4-FFF2-40B4-BE49-F238E27FC236}">
                <a16:creationId xmlns:a16="http://schemas.microsoft.com/office/drawing/2014/main" id="{9B6D746F-7D4B-46EA-9D89-AD576D5809B0}"/>
              </a:ext>
            </a:extLst>
          </p:cNvPr>
          <p:cNvSpPr txBox="1"/>
          <p:nvPr/>
        </p:nvSpPr>
        <p:spPr>
          <a:xfrm>
            <a:off x="838200" y="1553592"/>
            <a:ext cx="9717350" cy="954107"/>
          </a:xfrm>
          <a:prstGeom prst="rect">
            <a:avLst/>
          </a:prstGeom>
          <a:noFill/>
        </p:spPr>
        <p:txBody>
          <a:bodyPr wrap="square" rtlCol="0">
            <a:spAutoFit/>
          </a:bodyPr>
          <a:lstStyle/>
          <a:p>
            <a:r>
              <a:rPr lang="en-GB" sz="2800" dirty="0"/>
              <a:t>In Year 1 we will revisit levels 3 and 4 phonics and teach level 5 phonics and alternative spellings. </a:t>
            </a:r>
          </a:p>
        </p:txBody>
      </p:sp>
      <p:sp>
        <p:nvSpPr>
          <p:cNvPr id="10" name="TextBox 9">
            <a:extLst>
              <a:ext uri="{FF2B5EF4-FFF2-40B4-BE49-F238E27FC236}">
                <a16:creationId xmlns:a16="http://schemas.microsoft.com/office/drawing/2014/main" id="{4FDEDB83-FD0C-4AD2-969A-8C1737250252}"/>
              </a:ext>
            </a:extLst>
          </p:cNvPr>
          <p:cNvSpPr txBox="1"/>
          <p:nvPr/>
        </p:nvSpPr>
        <p:spPr>
          <a:xfrm>
            <a:off x="7696940" y="2769833"/>
            <a:ext cx="3027752" cy="3046988"/>
          </a:xfrm>
          <a:prstGeom prst="rect">
            <a:avLst/>
          </a:prstGeom>
          <a:noFill/>
        </p:spPr>
        <p:txBody>
          <a:bodyPr wrap="none" rtlCol="0">
            <a:spAutoFit/>
          </a:bodyPr>
          <a:lstStyle/>
          <a:p>
            <a:r>
              <a:rPr lang="en-GB" sz="2400" u="sng" dirty="0"/>
              <a:t>Alternative spellings</a:t>
            </a:r>
          </a:p>
          <a:p>
            <a:endParaRPr lang="en-GB" sz="2400" dirty="0"/>
          </a:p>
          <a:p>
            <a:r>
              <a:rPr lang="en-GB" sz="2400" dirty="0"/>
              <a:t>For example:</a:t>
            </a:r>
          </a:p>
          <a:p>
            <a:r>
              <a:rPr lang="en-GB" sz="2400" dirty="0"/>
              <a:t>‘y’ saying ‘</a:t>
            </a:r>
            <a:r>
              <a:rPr lang="en-GB" sz="2400" dirty="0" err="1"/>
              <a:t>igh</a:t>
            </a:r>
            <a:r>
              <a:rPr lang="en-GB" sz="2400" dirty="0"/>
              <a:t>’ - fly</a:t>
            </a:r>
          </a:p>
          <a:p>
            <a:endParaRPr lang="en-GB" sz="2400" dirty="0"/>
          </a:p>
          <a:p>
            <a:r>
              <a:rPr lang="en-GB" sz="2400" dirty="0"/>
              <a:t>‘a’ saying ‘ai’ – baby</a:t>
            </a:r>
          </a:p>
          <a:p>
            <a:endParaRPr lang="en-GB" sz="2400" dirty="0"/>
          </a:p>
          <a:p>
            <a:r>
              <a:rPr lang="en-GB" sz="2400" dirty="0"/>
              <a:t>‘</a:t>
            </a:r>
            <a:r>
              <a:rPr lang="en-GB" sz="2400" dirty="0" err="1"/>
              <a:t>dge</a:t>
            </a:r>
            <a:r>
              <a:rPr lang="en-GB" sz="2400" dirty="0"/>
              <a:t>’ saying  ‘j’ - bridge</a:t>
            </a:r>
          </a:p>
        </p:txBody>
      </p:sp>
      <p:pic>
        <p:nvPicPr>
          <p:cNvPr id="5" name="Picture 4"/>
          <p:cNvPicPr>
            <a:picLocks noChangeAspect="1"/>
          </p:cNvPicPr>
          <p:nvPr/>
        </p:nvPicPr>
        <p:blipFill>
          <a:blip r:embed="rId2"/>
          <a:stretch>
            <a:fillRect/>
          </a:stretch>
        </p:blipFill>
        <p:spPr>
          <a:xfrm>
            <a:off x="1455608" y="2633378"/>
            <a:ext cx="4741006" cy="3875118"/>
          </a:xfrm>
          <a:prstGeom prst="rect">
            <a:avLst/>
          </a:prstGeom>
        </p:spPr>
      </p:pic>
    </p:spTree>
    <p:extLst>
      <p:ext uri="{BB962C8B-B14F-4D97-AF65-F5344CB8AC3E}">
        <p14:creationId xmlns:p14="http://schemas.microsoft.com/office/powerpoint/2010/main" val="26399673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Sound families</a:t>
            </a:r>
          </a:p>
        </p:txBody>
      </p:sp>
      <p:pic>
        <p:nvPicPr>
          <p:cNvPr id="3" name="Picture 2"/>
          <p:cNvPicPr>
            <a:picLocks noChangeAspect="1"/>
          </p:cNvPicPr>
          <p:nvPr/>
        </p:nvPicPr>
        <p:blipFill>
          <a:blip r:embed="rId2"/>
          <a:stretch>
            <a:fillRect/>
          </a:stretch>
        </p:blipFill>
        <p:spPr>
          <a:xfrm>
            <a:off x="2467779" y="1292897"/>
            <a:ext cx="8025627" cy="5490058"/>
          </a:xfrm>
          <a:prstGeom prst="rect">
            <a:avLst/>
          </a:prstGeom>
        </p:spPr>
      </p:pic>
    </p:spTree>
    <p:extLst>
      <p:ext uri="{BB962C8B-B14F-4D97-AF65-F5344CB8AC3E}">
        <p14:creationId xmlns:p14="http://schemas.microsoft.com/office/powerpoint/2010/main" val="3836435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28EDE04-08C6-431A-B396-A62EF5C0F430}"/>
              </a:ext>
            </a:extLst>
          </p:cNvPr>
          <p:cNvSpPr/>
          <p:nvPr/>
        </p:nvSpPr>
        <p:spPr>
          <a:xfrm>
            <a:off x="441038" y="1727197"/>
            <a:ext cx="3865417" cy="4027057"/>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2FFB94B3-3880-4ADD-86EE-8A740B482CA8}"/>
              </a:ext>
            </a:extLst>
          </p:cNvPr>
          <p:cNvSpPr txBox="1"/>
          <p:nvPr/>
        </p:nvSpPr>
        <p:spPr>
          <a:xfrm>
            <a:off x="900546" y="2565688"/>
            <a:ext cx="2837873" cy="1754326"/>
          </a:xfrm>
          <a:prstGeom prst="rect">
            <a:avLst/>
          </a:prstGeom>
          <a:noFill/>
        </p:spPr>
        <p:txBody>
          <a:bodyPr wrap="square" rtlCol="0">
            <a:spAutoFit/>
          </a:bodyPr>
          <a:lstStyle/>
          <a:p>
            <a:r>
              <a:rPr lang="en-GB" dirty="0"/>
              <a:t>                 Before …</a:t>
            </a:r>
          </a:p>
          <a:p>
            <a:endParaRPr lang="en-GB" dirty="0"/>
          </a:p>
          <a:p>
            <a:pPr marL="285750" indent="-285750">
              <a:buFont typeface="Arial" panose="020B0604020202020204" pitchFamily="34" charset="0"/>
              <a:buChar char="•"/>
            </a:pPr>
            <a:r>
              <a:rPr lang="en-GB" dirty="0"/>
              <a:t>Look at title and cover</a:t>
            </a:r>
          </a:p>
          <a:p>
            <a:pPr marL="285750" indent="-285750">
              <a:buFont typeface="Arial" panose="020B0604020202020204" pitchFamily="34" charset="0"/>
              <a:buChar char="•"/>
            </a:pPr>
            <a:r>
              <a:rPr lang="en-GB" dirty="0"/>
              <a:t>Who are the characters?</a:t>
            </a:r>
          </a:p>
          <a:p>
            <a:pPr marL="285750" indent="-285750">
              <a:buFont typeface="Arial" panose="020B0604020202020204" pitchFamily="34" charset="0"/>
              <a:buChar char="•"/>
            </a:pPr>
            <a:r>
              <a:rPr lang="en-GB" dirty="0"/>
              <a:t>What might it be about?</a:t>
            </a:r>
          </a:p>
          <a:p>
            <a:pPr marL="285750" indent="-285750">
              <a:buFont typeface="Arial" panose="020B0604020202020204" pitchFamily="34" charset="0"/>
              <a:buChar char="•"/>
            </a:pPr>
            <a:r>
              <a:rPr lang="en-GB" dirty="0"/>
              <a:t>Look through pictures</a:t>
            </a:r>
          </a:p>
        </p:txBody>
      </p:sp>
      <p:sp>
        <p:nvSpPr>
          <p:cNvPr id="8" name="TextBox 7">
            <a:extLst>
              <a:ext uri="{FF2B5EF4-FFF2-40B4-BE49-F238E27FC236}">
                <a16:creationId xmlns:a16="http://schemas.microsoft.com/office/drawing/2014/main" id="{34B4F244-4909-445E-A26B-52FD6CC90A3A}"/>
              </a:ext>
            </a:extLst>
          </p:cNvPr>
          <p:cNvSpPr txBox="1"/>
          <p:nvPr/>
        </p:nvSpPr>
        <p:spPr>
          <a:xfrm>
            <a:off x="4283363" y="2340339"/>
            <a:ext cx="3338945" cy="2554545"/>
          </a:xfrm>
          <a:prstGeom prst="rect">
            <a:avLst/>
          </a:prstGeom>
          <a:noFill/>
        </p:spPr>
        <p:txBody>
          <a:bodyPr wrap="square" rtlCol="0">
            <a:spAutoFit/>
          </a:bodyPr>
          <a:lstStyle/>
          <a:p>
            <a:r>
              <a:rPr lang="en-GB" dirty="0"/>
              <a:t>         Reading the book …</a:t>
            </a:r>
          </a:p>
          <a:p>
            <a:endParaRPr lang="en-GB" sz="1200" dirty="0"/>
          </a:p>
          <a:p>
            <a:pPr marL="285750" indent="-285750">
              <a:buFont typeface="Arial" panose="020B0604020202020204" pitchFamily="34" charset="0"/>
              <a:buChar char="•"/>
            </a:pPr>
            <a:r>
              <a:rPr lang="en-GB" sz="1600" dirty="0"/>
              <a:t>Child holds and turns pages.</a:t>
            </a:r>
          </a:p>
          <a:p>
            <a:pPr marL="285750" indent="-285750">
              <a:buFont typeface="Arial" panose="020B0604020202020204" pitchFamily="34" charset="0"/>
              <a:buChar char="•"/>
            </a:pPr>
            <a:r>
              <a:rPr lang="en-GB" sz="1600" dirty="0"/>
              <a:t>They can point if needed.</a:t>
            </a:r>
          </a:p>
          <a:p>
            <a:pPr marL="285750" indent="-285750">
              <a:buFont typeface="Arial" panose="020B0604020202020204" pitchFamily="34" charset="0"/>
              <a:buChar char="•"/>
            </a:pPr>
            <a:r>
              <a:rPr lang="en-GB" sz="1600" dirty="0"/>
              <a:t>Encourage use of pictures, sounds, context to ‘get to unknown words.</a:t>
            </a:r>
          </a:p>
          <a:p>
            <a:pPr marL="285750" indent="-285750">
              <a:buFont typeface="Arial" panose="020B0604020202020204" pitchFamily="34" charset="0"/>
              <a:buChar char="•"/>
            </a:pPr>
            <a:r>
              <a:rPr lang="en-GB" sz="1600" dirty="0"/>
              <a:t>Use prompts to help rather than telling them the word.</a:t>
            </a:r>
          </a:p>
          <a:p>
            <a:pPr marL="285750" indent="-285750">
              <a:buFont typeface="Arial" panose="020B0604020202020204" pitchFamily="34" charset="0"/>
              <a:buChar char="•"/>
            </a:pPr>
            <a:r>
              <a:rPr lang="en-GB" sz="1600" dirty="0"/>
              <a:t>Encourage phonics if appropriate.</a:t>
            </a: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8D690050-647B-4F1F-8FE7-5A2ED066FB61}"/>
              </a:ext>
            </a:extLst>
          </p:cNvPr>
          <p:cNvSpPr txBox="1"/>
          <p:nvPr/>
        </p:nvSpPr>
        <p:spPr>
          <a:xfrm>
            <a:off x="8347366" y="2171063"/>
            <a:ext cx="2817091" cy="3139321"/>
          </a:xfrm>
          <a:prstGeom prst="rect">
            <a:avLst/>
          </a:prstGeom>
          <a:noFill/>
        </p:spPr>
        <p:txBody>
          <a:bodyPr wrap="square" rtlCol="0">
            <a:spAutoFit/>
          </a:bodyPr>
          <a:lstStyle/>
          <a:p>
            <a:r>
              <a:rPr lang="en-GB" dirty="0"/>
              <a:t>             After …</a:t>
            </a:r>
          </a:p>
          <a:p>
            <a:endParaRPr lang="en-GB" dirty="0"/>
          </a:p>
          <a:p>
            <a:pPr marL="285750" indent="-285750">
              <a:buFont typeface="Arial" panose="020B0604020202020204" pitchFamily="34" charset="0"/>
              <a:buChar char="•"/>
            </a:pPr>
            <a:r>
              <a:rPr lang="en-GB" dirty="0"/>
              <a:t>Praise them – be specific.</a:t>
            </a:r>
          </a:p>
          <a:p>
            <a:pPr marL="285750" indent="-285750">
              <a:buFont typeface="Arial" panose="020B0604020202020204" pitchFamily="34" charset="0"/>
              <a:buChar char="•"/>
            </a:pPr>
            <a:r>
              <a:rPr lang="en-GB" dirty="0"/>
              <a:t>Ask a general question – what happened in the book?</a:t>
            </a:r>
          </a:p>
          <a:p>
            <a:pPr marL="285750" indent="-285750">
              <a:buFont typeface="Arial" panose="020B0604020202020204" pitchFamily="34" charset="0"/>
              <a:buChar char="•"/>
            </a:pPr>
            <a:r>
              <a:rPr lang="en-GB" dirty="0"/>
              <a:t>Ask a specific question about a character or event in the book.</a:t>
            </a:r>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15638F26-38D2-4185-A5BF-9960C86E2665}"/>
              </a:ext>
            </a:extLst>
          </p:cNvPr>
          <p:cNvSpPr txBox="1"/>
          <p:nvPr/>
        </p:nvSpPr>
        <p:spPr>
          <a:xfrm>
            <a:off x="628072" y="430789"/>
            <a:ext cx="5634182" cy="584775"/>
          </a:xfrm>
          <a:prstGeom prst="rect">
            <a:avLst/>
          </a:prstGeom>
          <a:noFill/>
        </p:spPr>
        <p:txBody>
          <a:bodyPr wrap="square" rtlCol="0">
            <a:spAutoFit/>
          </a:bodyPr>
          <a:lstStyle/>
          <a:p>
            <a:r>
              <a:rPr lang="en-GB" sz="3200" dirty="0"/>
              <a:t>Sharing a book with children.</a:t>
            </a:r>
          </a:p>
        </p:txBody>
      </p:sp>
      <p:sp>
        <p:nvSpPr>
          <p:cNvPr id="11" name="Oval 10">
            <a:extLst>
              <a:ext uri="{FF2B5EF4-FFF2-40B4-BE49-F238E27FC236}">
                <a16:creationId xmlns:a16="http://schemas.microsoft.com/office/drawing/2014/main" id="{FAB852B8-93DC-4DE7-828D-F301E79AEE32}"/>
              </a:ext>
            </a:extLst>
          </p:cNvPr>
          <p:cNvSpPr/>
          <p:nvPr/>
        </p:nvSpPr>
        <p:spPr>
          <a:xfrm>
            <a:off x="4020128" y="1727198"/>
            <a:ext cx="3865417" cy="402705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33</a:t>
            </a:r>
          </a:p>
        </p:txBody>
      </p:sp>
      <p:sp>
        <p:nvSpPr>
          <p:cNvPr id="12" name="Oval 11">
            <a:extLst>
              <a:ext uri="{FF2B5EF4-FFF2-40B4-BE49-F238E27FC236}">
                <a16:creationId xmlns:a16="http://schemas.microsoft.com/office/drawing/2014/main" id="{0D0DE817-1E7D-487D-922A-B4F15CC17224}"/>
              </a:ext>
            </a:extLst>
          </p:cNvPr>
          <p:cNvSpPr/>
          <p:nvPr/>
        </p:nvSpPr>
        <p:spPr>
          <a:xfrm>
            <a:off x="7647713" y="1727196"/>
            <a:ext cx="3865417" cy="4027057"/>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156786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1723351" y="436831"/>
            <a:ext cx="8991995" cy="6187684"/>
          </a:xfrm>
          <a:prstGeom prst="rect">
            <a:avLst/>
          </a:prstGeom>
        </p:spPr>
      </p:pic>
    </p:spTree>
    <p:extLst>
      <p:ext uri="{BB962C8B-B14F-4D97-AF65-F5344CB8AC3E}">
        <p14:creationId xmlns:p14="http://schemas.microsoft.com/office/powerpoint/2010/main" val="32619211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9CDD-AF65-4488-B199-00F7F4F99F5C}"/>
              </a:ext>
            </a:extLst>
          </p:cNvPr>
          <p:cNvSpPr>
            <a:spLocks noGrp="1"/>
          </p:cNvSpPr>
          <p:nvPr>
            <p:ph type="title"/>
          </p:nvPr>
        </p:nvSpPr>
        <p:spPr>
          <a:xfrm>
            <a:off x="838200" y="365126"/>
            <a:ext cx="10515600" cy="1339388"/>
          </a:xfrm>
        </p:spPr>
        <p:txBody>
          <a:bodyPr>
            <a:normAutofit/>
          </a:bodyPr>
          <a:lstStyle/>
          <a:p>
            <a:pPr algn="ctr"/>
            <a:r>
              <a:rPr lang="en-GB" sz="6000" b="1" u="sng" dirty="0"/>
              <a:t>Alien words</a:t>
            </a:r>
          </a:p>
        </p:txBody>
      </p:sp>
      <p:sp>
        <p:nvSpPr>
          <p:cNvPr id="4" name="TextBox 3">
            <a:extLst>
              <a:ext uri="{FF2B5EF4-FFF2-40B4-BE49-F238E27FC236}">
                <a16:creationId xmlns:a16="http://schemas.microsoft.com/office/drawing/2014/main" id="{FA81A2D0-F39F-4BF3-8C56-1A8E6D110DEC}"/>
              </a:ext>
            </a:extLst>
          </p:cNvPr>
          <p:cNvSpPr txBox="1"/>
          <p:nvPr/>
        </p:nvSpPr>
        <p:spPr>
          <a:xfrm>
            <a:off x="577049" y="1704514"/>
            <a:ext cx="10879966" cy="1569660"/>
          </a:xfrm>
          <a:prstGeom prst="rect">
            <a:avLst/>
          </a:prstGeom>
          <a:noFill/>
        </p:spPr>
        <p:txBody>
          <a:bodyPr wrap="none" rtlCol="0">
            <a:spAutoFit/>
          </a:bodyPr>
          <a:lstStyle/>
          <a:p>
            <a:r>
              <a:rPr lang="en-GB" sz="2400" dirty="0"/>
              <a:t>We spend a lot of time reading alien words with all our phonic sounds. This is to help</a:t>
            </a:r>
          </a:p>
          <a:p>
            <a:r>
              <a:rPr lang="en-GB" sz="2400" dirty="0"/>
              <a:t> children decode words using their phonic knowledge. We also use sound buttons</a:t>
            </a:r>
          </a:p>
          <a:p>
            <a:r>
              <a:rPr lang="en-GB" sz="2400" dirty="0"/>
              <a:t> and sound bars to show the different single sounds, the digraphs (one sound 2 letters</a:t>
            </a:r>
          </a:p>
          <a:p>
            <a:r>
              <a:rPr lang="en-GB" sz="2400" dirty="0"/>
              <a:t>e.g. ‘</a:t>
            </a:r>
            <a:r>
              <a:rPr lang="en-GB" sz="2400" dirty="0" err="1"/>
              <a:t>sh</a:t>
            </a:r>
            <a:r>
              <a:rPr lang="en-GB" sz="2400" dirty="0"/>
              <a:t>’ and trigraphs (one sound 3 letters e.g. ‘air’). </a:t>
            </a:r>
          </a:p>
        </p:txBody>
      </p:sp>
      <p:pic>
        <p:nvPicPr>
          <p:cNvPr id="1028" name="Picture 4" descr="KS1 Alien Nonsense Word Cards | Nonsense words, Alien words, Word cards">
            <a:extLst>
              <a:ext uri="{FF2B5EF4-FFF2-40B4-BE49-F238E27FC236}">
                <a16:creationId xmlns:a16="http://schemas.microsoft.com/office/drawing/2014/main" id="{941DD193-7E48-4290-803F-6261F06D8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92499"/>
            <a:ext cx="6000750" cy="3000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AEA687-710D-427E-B468-22EAECB3F94F}"/>
              </a:ext>
            </a:extLst>
          </p:cNvPr>
          <p:cNvSpPr txBox="1"/>
          <p:nvPr/>
        </p:nvSpPr>
        <p:spPr>
          <a:xfrm>
            <a:off x="7874493" y="3429000"/>
            <a:ext cx="2902998" cy="1200329"/>
          </a:xfrm>
          <a:prstGeom prst="rect">
            <a:avLst/>
          </a:prstGeom>
          <a:noFill/>
        </p:spPr>
        <p:txBody>
          <a:bodyPr wrap="square" rtlCol="0">
            <a:spAutoFit/>
          </a:bodyPr>
          <a:lstStyle/>
          <a:p>
            <a:r>
              <a:rPr lang="en-GB" sz="7200" dirty="0" err="1"/>
              <a:t>blurst</a:t>
            </a:r>
            <a:endParaRPr lang="en-GB" sz="7200" dirty="0"/>
          </a:p>
        </p:txBody>
      </p:sp>
      <p:sp>
        <p:nvSpPr>
          <p:cNvPr id="12" name="Rectangle 11">
            <a:extLst>
              <a:ext uri="{FF2B5EF4-FFF2-40B4-BE49-F238E27FC236}">
                <a16:creationId xmlns:a16="http://schemas.microsoft.com/office/drawing/2014/main" id="{C676F585-9657-46A5-99E9-D360EB2FD58D}"/>
              </a:ext>
            </a:extLst>
          </p:cNvPr>
          <p:cNvSpPr/>
          <p:nvPr/>
        </p:nvSpPr>
        <p:spPr>
          <a:xfrm>
            <a:off x="8783529" y="4517521"/>
            <a:ext cx="537099" cy="1154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B535A7F-17CC-44F4-8643-DBA077FFCA7A}"/>
              </a:ext>
            </a:extLst>
          </p:cNvPr>
          <p:cNvSpPr/>
          <p:nvPr/>
        </p:nvSpPr>
        <p:spPr>
          <a:xfrm>
            <a:off x="8081083" y="4472139"/>
            <a:ext cx="221942" cy="20418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70B67F5-B98B-49E5-801C-D3A7C0E2E4DC}"/>
              </a:ext>
            </a:extLst>
          </p:cNvPr>
          <p:cNvSpPr/>
          <p:nvPr/>
        </p:nvSpPr>
        <p:spPr>
          <a:xfrm>
            <a:off x="8400032" y="4461648"/>
            <a:ext cx="221942" cy="20418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7F9EED6-E42D-4539-9FAB-91FF48E509F6}"/>
              </a:ext>
            </a:extLst>
          </p:cNvPr>
          <p:cNvSpPr/>
          <p:nvPr/>
        </p:nvSpPr>
        <p:spPr>
          <a:xfrm>
            <a:off x="9856894" y="4470854"/>
            <a:ext cx="221942" cy="20418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C2902B8-BFDD-43C6-9F82-E1B5487BE8F8}"/>
              </a:ext>
            </a:extLst>
          </p:cNvPr>
          <p:cNvSpPr/>
          <p:nvPr/>
        </p:nvSpPr>
        <p:spPr>
          <a:xfrm>
            <a:off x="9477790" y="4472139"/>
            <a:ext cx="221942" cy="20418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5103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3808-8EB8-4B6E-8A3A-EBF2C6C8093B}"/>
              </a:ext>
            </a:extLst>
          </p:cNvPr>
          <p:cNvSpPr>
            <a:spLocks noGrp="1"/>
          </p:cNvSpPr>
          <p:nvPr>
            <p:ph type="title"/>
          </p:nvPr>
        </p:nvSpPr>
        <p:spPr>
          <a:xfrm>
            <a:off x="743073" y="355107"/>
            <a:ext cx="10515600" cy="976404"/>
          </a:xfrm>
        </p:spPr>
        <p:txBody>
          <a:bodyPr/>
          <a:lstStyle/>
          <a:p>
            <a:pPr algn="ctr"/>
            <a:r>
              <a:rPr lang="en-GB" b="1" u="sng" dirty="0"/>
              <a:t>Phonics Screening Check</a:t>
            </a:r>
            <a:endParaRPr lang="en-GB" dirty="0"/>
          </a:p>
        </p:txBody>
      </p:sp>
      <p:sp>
        <p:nvSpPr>
          <p:cNvPr id="3" name="Text Placeholder 2">
            <a:extLst>
              <a:ext uri="{FF2B5EF4-FFF2-40B4-BE49-F238E27FC236}">
                <a16:creationId xmlns:a16="http://schemas.microsoft.com/office/drawing/2014/main" id="{64353FDA-6D62-4645-B55D-09525E0743A8}"/>
              </a:ext>
            </a:extLst>
          </p:cNvPr>
          <p:cNvSpPr>
            <a:spLocks noGrp="1"/>
          </p:cNvSpPr>
          <p:nvPr>
            <p:ph type="body" idx="1"/>
          </p:nvPr>
        </p:nvSpPr>
        <p:spPr>
          <a:xfrm>
            <a:off x="743073" y="1651248"/>
            <a:ext cx="10515600" cy="4696286"/>
          </a:xfrm>
        </p:spPr>
        <p:txBody>
          <a:bodyPr>
            <a:normAutofit lnSpcReduction="10000"/>
          </a:bodyPr>
          <a:lstStyle/>
          <a:p>
            <a:pPr marL="342900" indent="-342900">
              <a:buFont typeface="Arial" panose="020B0604020202020204" pitchFamily="34" charset="0"/>
              <a:buChar char="•"/>
            </a:pPr>
            <a:r>
              <a:rPr lang="en-GB" dirty="0">
                <a:solidFill>
                  <a:schemeClr val="tx1"/>
                </a:solidFill>
              </a:rPr>
              <a:t>The Phonics Screening Check is a government test to show how well children can use the phonics skills they've learned up to the end of Year 1. It is purely based on reading individual real and alien words.</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r>
              <a:rPr lang="en-GB" dirty="0">
                <a:solidFill>
                  <a:schemeClr val="tx1"/>
                </a:solidFill>
              </a:rPr>
              <a:t>It is carried out at school by a known member of staff in a quiet one to one environment. The children have the opportunity to draw sound buttons under the words before they read and decode them.</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r>
              <a:rPr lang="en-GB" dirty="0">
                <a:solidFill>
                  <a:schemeClr val="tx1"/>
                </a:solidFill>
              </a:rPr>
              <a:t>The test consists of 40 real and alien words and the pass mark is usually 32. Parents are informed of their child’s score in their end of year reports.</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r>
              <a:rPr lang="en-GB" dirty="0">
                <a:solidFill>
                  <a:schemeClr val="tx1"/>
                </a:solidFill>
              </a:rPr>
              <a:t>The Phonics check is not an indicator of how well your child can read.</a:t>
            </a: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21286996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5E9B9-311F-404D-8E21-2BB280634905}"/>
              </a:ext>
            </a:extLst>
          </p:cNvPr>
          <p:cNvSpPr>
            <a:spLocks noGrp="1"/>
          </p:cNvSpPr>
          <p:nvPr>
            <p:ph type="title"/>
          </p:nvPr>
        </p:nvSpPr>
        <p:spPr>
          <a:xfrm>
            <a:off x="831850" y="262679"/>
            <a:ext cx="10515600" cy="971318"/>
          </a:xfrm>
        </p:spPr>
        <p:txBody>
          <a:bodyPr>
            <a:normAutofit/>
          </a:bodyPr>
          <a:lstStyle/>
          <a:p>
            <a:r>
              <a:rPr lang="en-GB" sz="4800" b="1" u="sng" dirty="0"/>
              <a:t>Reading in Year 1 – Things to remember</a:t>
            </a:r>
          </a:p>
        </p:txBody>
      </p:sp>
      <p:sp>
        <p:nvSpPr>
          <p:cNvPr id="3" name="Text Placeholder 2">
            <a:extLst>
              <a:ext uri="{FF2B5EF4-FFF2-40B4-BE49-F238E27FC236}">
                <a16:creationId xmlns:a16="http://schemas.microsoft.com/office/drawing/2014/main" id="{906176DD-5E3D-403A-8C2E-A9BE72E9D999}"/>
              </a:ext>
            </a:extLst>
          </p:cNvPr>
          <p:cNvSpPr>
            <a:spLocks noGrp="1"/>
          </p:cNvSpPr>
          <p:nvPr>
            <p:ph type="body" idx="1"/>
          </p:nvPr>
        </p:nvSpPr>
        <p:spPr>
          <a:xfrm>
            <a:off x="490953" y="1515976"/>
            <a:ext cx="11197393" cy="4625267"/>
          </a:xfrm>
        </p:spPr>
        <p:txBody>
          <a:bodyPr>
            <a:noAutofit/>
          </a:bodyPr>
          <a:lstStyle/>
          <a:p>
            <a:pPr marL="342900" indent="-342900">
              <a:lnSpc>
                <a:spcPct val="110000"/>
              </a:lnSpc>
              <a:buFont typeface="Arial" panose="020B0604020202020204" pitchFamily="34" charset="0"/>
              <a:buChar char="•"/>
            </a:pPr>
            <a:r>
              <a:rPr lang="en-GB" sz="2000" dirty="0">
                <a:solidFill>
                  <a:schemeClr val="tx1"/>
                </a:solidFill>
              </a:rPr>
              <a:t>Children will have 4 reading books every week. One of these will be a phonics based decodable book.</a:t>
            </a:r>
          </a:p>
          <a:p>
            <a:pPr marL="342900" indent="-342900">
              <a:lnSpc>
                <a:spcPct val="110000"/>
              </a:lnSpc>
              <a:buFont typeface="Arial" panose="020B0604020202020204" pitchFamily="34" charset="0"/>
              <a:buChar char="•"/>
            </a:pPr>
            <a:r>
              <a:rPr lang="en-GB" sz="2000" dirty="0">
                <a:solidFill>
                  <a:schemeClr val="tx1"/>
                </a:solidFill>
              </a:rPr>
              <a:t>Children are heard to read at school, once a week, one to one with an adult. We also have daily phonics lessons and lots of reading within our English lessons. From term 3 we also have weekly guided reading comprehension lessons.</a:t>
            </a:r>
          </a:p>
          <a:p>
            <a:pPr marL="342900" indent="-342900">
              <a:lnSpc>
                <a:spcPct val="110000"/>
              </a:lnSpc>
              <a:buFont typeface="Arial" panose="020B0604020202020204" pitchFamily="34" charset="0"/>
              <a:buChar char="•"/>
            </a:pPr>
            <a:r>
              <a:rPr lang="en-GB" sz="2000" dirty="0">
                <a:solidFill>
                  <a:schemeClr val="tx1"/>
                </a:solidFill>
              </a:rPr>
              <a:t>Please listen to your child read every day if possible.</a:t>
            </a:r>
          </a:p>
          <a:p>
            <a:pPr marL="342900" indent="-342900">
              <a:lnSpc>
                <a:spcPct val="110000"/>
              </a:lnSpc>
              <a:buFont typeface="Arial" panose="020B0604020202020204" pitchFamily="34" charset="0"/>
              <a:buChar char="•"/>
            </a:pPr>
            <a:r>
              <a:rPr lang="en-GB" sz="2000" dirty="0">
                <a:solidFill>
                  <a:schemeClr val="tx1"/>
                </a:solidFill>
              </a:rPr>
              <a:t>It is okay to re-read books. This helps children develop their fluency and expression.</a:t>
            </a:r>
          </a:p>
          <a:p>
            <a:pPr marL="342900" indent="-342900">
              <a:lnSpc>
                <a:spcPct val="110000"/>
              </a:lnSpc>
              <a:buFont typeface="Arial" panose="020B0604020202020204" pitchFamily="34" charset="0"/>
              <a:buChar char="•"/>
            </a:pPr>
            <a:r>
              <a:rPr lang="en-GB" sz="2000" dirty="0">
                <a:solidFill>
                  <a:schemeClr val="tx1"/>
                </a:solidFill>
              </a:rPr>
              <a:t>Please ensure your child holds the book.</a:t>
            </a:r>
          </a:p>
          <a:p>
            <a:pPr marL="342900" indent="-342900">
              <a:lnSpc>
                <a:spcPct val="110000"/>
              </a:lnSpc>
              <a:buFont typeface="Arial" panose="020B0604020202020204" pitchFamily="34" charset="0"/>
              <a:buChar char="•"/>
            </a:pPr>
            <a:r>
              <a:rPr lang="en-GB" sz="2000" dirty="0">
                <a:solidFill>
                  <a:schemeClr val="tx1"/>
                </a:solidFill>
              </a:rPr>
              <a:t>Children should point to the words themselves. Please do not point for them. From level 6, children do not need to point but it may help some children to focus.</a:t>
            </a:r>
          </a:p>
          <a:p>
            <a:pPr marL="342900" indent="-342900">
              <a:lnSpc>
                <a:spcPct val="110000"/>
              </a:lnSpc>
              <a:buFont typeface="Arial" panose="020B0604020202020204" pitchFamily="34" charset="0"/>
              <a:buChar char="•"/>
            </a:pPr>
            <a:r>
              <a:rPr lang="en-GB" sz="2000" dirty="0">
                <a:solidFill>
                  <a:schemeClr val="tx1"/>
                </a:solidFill>
              </a:rPr>
              <a:t>Please ask your child questions at the start and the end of the reading time. This is very important as it will develop your child’s comprehension skills.</a:t>
            </a:r>
          </a:p>
        </p:txBody>
      </p:sp>
    </p:spTree>
    <p:extLst>
      <p:ext uri="{BB962C8B-B14F-4D97-AF65-F5344CB8AC3E}">
        <p14:creationId xmlns:p14="http://schemas.microsoft.com/office/powerpoint/2010/main" val="18981236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8B10-1F1E-4F2E-8B2A-A11D91AAC8CB}"/>
              </a:ext>
            </a:extLst>
          </p:cNvPr>
          <p:cNvSpPr>
            <a:spLocks noGrp="1"/>
          </p:cNvSpPr>
          <p:nvPr>
            <p:ph type="ctrTitle"/>
          </p:nvPr>
        </p:nvSpPr>
        <p:spPr/>
        <p:txBody>
          <a:bodyPr/>
          <a:lstStyle/>
          <a:p>
            <a:r>
              <a:rPr lang="en-GB" dirty="0"/>
              <a:t>Reading in year 2</a:t>
            </a:r>
          </a:p>
        </p:txBody>
      </p:sp>
    </p:spTree>
    <p:extLst>
      <p:ext uri="{BB962C8B-B14F-4D97-AF65-F5344CB8AC3E}">
        <p14:creationId xmlns:p14="http://schemas.microsoft.com/office/powerpoint/2010/main" val="35031132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 6</a:t>
            </a:r>
          </a:p>
        </p:txBody>
      </p:sp>
      <p:pic>
        <p:nvPicPr>
          <p:cNvPr id="4" name="Picture 3"/>
          <p:cNvPicPr>
            <a:picLocks noChangeAspect="1"/>
          </p:cNvPicPr>
          <p:nvPr/>
        </p:nvPicPr>
        <p:blipFill>
          <a:blip r:embed="rId2"/>
          <a:stretch>
            <a:fillRect/>
          </a:stretch>
        </p:blipFill>
        <p:spPr>
          <a:xfrm>
            <a:off x="3132719" y="305858"/>
            <a:ext cx="8359864" cy="5867908"/>
          </a:xfrm>
          <a:prstGeom prst="rect">
            <a:avLst/>
          </a:prstGeom>
        </p:spPr>
      </p:pic>
    </p:spTree>
    <p:extLst>
      <p:ext uri="{BB962C8B-B14F-4D97-AF65-F5344CB8AC3E}">
        <p14:creationId xmlns:p14="http://schemas.microsoft.com/office/powerpoint/2010/main" val="41382025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EA63-0820-4A53-BCC9-40B3C63AAD84}"/>
              </a:ext>
            </a:extLst>
          </p:cNvPr>
          <p:cNvSpPr>
            <a:spLocks noGrp="1"/>
          </p:cNvSpPr>
          <p:nvPr>
            <p:ph type="title"/>
          </p:nvPr>
        </p:nvSpPr>
        <p:spPr/>
        <p:txBody>
          <a:bodyPr/>
          <a:lstStyle/>
          <a:p>
            <a:r>
              <a:rPr lang="en-GB" dirty="0"/>
              <a:t>Reading Expectations</a:t>
            </a:r>
          </a:p>
        </p:txBody>
      </p:sp>
      <p:sp>
        <p:nvSpPr>
          <p:cNvPr id="3" name="Content Placeholder 2">
            <a:extLst>
              <a:ext uri="{FF2B5EF4-FFF2-40B4-BE49-F238E27FC236}">
                <a16:creationId xmlns:a16="http://schemas.microsoft.com/office/drawing/2014/main" id="{52A7D5F0-CE17-4219-9290-ECEA23C8CF32}"/>
              </a:ext>
            </a:extLst>
          </p:cNvPr>
          <p:cNvSpPr>
            <a:spLocks noGrp="1"/>
          </p:cNvSpPr>
          <p:nvPr>
            <p:ph idx="1"/>
          </p:nvPr>
        </p:nvSpPr>
        <p:spPr/>
        <p:txBody>
          <a:bodyPr/>
          <a:lstStyle/>
          <a:p>
            <a:pPr>
              <a:buFont typeface="Wingdings" panose="05000000000000000000" pitchFamily="2" charset="2"/>
              <a:buChar char="v"/>
            </a:pPr>
            <a:r>
              <a:rPr lang="en-GB" dirty="0"/>
              <a:t> </a:t>
            </a:r>
            <a:r>
              <a:rPr lang="en-GB" sz="2800" dirty="0"/>
              <a:t>We aim for children to reach at least level 24 by the end of year 2, this stands them in good stead for meeting the expectations of the comprehension papers and prepares them for KS2. </a:t>
            </a:r>
          </a:p>
          <a:p>
            <a:pPr>
              <a:buFont typeface="Wingdings" panose="05000000000000000000" pitchFamily="2" charset="2"/>
              <a:buChar char="v"/>
            </a:pPr>
            <a:r>
              <a:rPr lang="en-GB" sz="2800" dirty="0"/>
              <a:t> We would like for children to read as often as possible at home (at least 4 times per week) 10-15 minutes is great, it doesn’t have to be a long reading session. </a:t>
            </a:r>
          </a:p>
          <a:p>
            <a:pPr>
              <a:buFont typeface="Wingdings" panose="05000000000000000000" pitchFamily="2" charset="2"/>
              <a:buChar char="v"/>
            </a:pPr>
            <a:r>
              <a:rPr lang="en-GB" sz="2800" dirty="0"/>
              <a:t> Reading to your children, or encouraging their own free reading supports ‘reading for pleasure’ which in turn impacts on their vocabulary and enhances their writing.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549017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B82C-5B4F-4EE2-8555-F966F5F95BBB}"/>
              </a:ext>
            </a:extLst>
          </p:cNvPr>
          <p:cNvSpPr>
            <a:spLocks noGrp="1"/>
          </p:cNvSpPr>
          <p:nvPr>
            <p:ph type="title"/>
          </p:nvPr>
        </p:nvSpPr>
        <p:spPr/>
        <p:txBody>
          <a:bodyPr/>
          <a:lstStyle/>
          <a:p>
            <a:r>
              <a:rPr lang="en-GB" dirty="0"/>
              <a:t>Comprehension </a:t>
            </a:r>
          </a:p>
        </p:txBody>
      </p:sp>
      <p:pic>
        <p:nvPicPr>
          <p:cNvPr id="4" name="Picture 3">
            <a:extLst>
              <a:ext uri="{FF2B5EF4-FFF2-40B4-BE49-F238E27FC236}">
                <a16:creationId xmlns:a16="http://schemas.microsoft.com/office/drawing/2014/main" id="{2D618128-E11E-46ED-97EF-36906B880666}"/>
              </a:ext>
            </a:extLst>
          </p:cNvPr>
          <p:cNvPicPr>
            <a:picLocks noChangeAspect="1"/>
          </p:cNvPicPr>
          <p:nvPr/>
        </p:nvPicPr>
        <p:blipFill rotWithShape="1">
          <a:blip r:embed="rId2"/>
          <a:srcRect l="48048" t="18969" r="29535" b="21416"/>
          <a:stretch/>
        </p:blipFill>
        <p:spPr>
          <a:xfrm>
            <a:off x="336804" y="1882342"/>
            <a:ext cx="3239516" cy="4846115"/>
          </a:xfrm>
          <a:prstGeom prst="rect">
            <a:avLst/>
          </a:prstGeom>
        </p:spPr>
      </p:pic>
      <p:pic>
        <p:nvPicPr>
          <p:cNvPr id="7" name="Picture 6">
            <a:extLst>
              <a:ext uri="{FF2B5EF4-FFF2-40B4-BE49-F238E27FC236}">
                <a16:creationId xmlns:a16="http://schemas.microsoft.com/office/drawing/2014/main" id="{8C90EEEE-510E-4F03-9A65-E675A29B235F}"/>
              </a:ext>
            </a:extLst>
          </p:cNvPr>
          <p:cNvPicPr>
            <a:picLocks noChangeAspect="1"/>
          </p:cNvPicPr>
          <p:nvPr/>
        </p:nvPicPr>
        <p:blipFill rotWithShape="1">
          <a:blip r:embed="rId3"/>
          <a:srcRect l="47750" t="19260" r="29583" b="21037"/>
          <a:stretch/>
        </p:blipFill>
        <p:spPr>
          <a:xfrm>
            <a:off x="4765041" y="158496"/>
            <a:ext cx="2112070" cy="3129280"/>
          </a:xfrm>
          <a:prstGeom prst="rect">
            <a:avLst/>
          </a:prstGeom>
        </p:spPr>
      </p:pic>
      <p:pic>
        <p:nvPicPr>
          <p:cNvPr id="8" name="Picture 7">
            <a:extLst>
              <a:ext uri="{FF2B5EF4-FFF2-40B4-BE49-F238E27FC236}">
                <a16:creationId xmlns:a16="http://schemas.microsoft.com/office/drawing/2014/main" id="{D1E1AE1F-E7BF-4D89-87DB-84BF212D6764}"/>
              </a:ext>
            </a:extLst>
          </p:cNvPr>
          <p:cNvPicPr>
            <a:picLocks noChangeAspect="1"/>
          </p:cNvPicPr>
          <p:nvPr/>
        </p:nvPicPr>
        <p:blipFill rotWithShape="1">
          <a:blip r:embed="rId4"/>
          <a:srcRect l="48000" t="24889" r="29500" b="15408"/>
          <a:stretch/>
        </p:blipFill>
        <p:spPr>
          <a:xfrm>
            <a:off x="7112000" y="146906"/>
            <a:ext cx="2112070" cy="3152460"/>
          </a:xfrm>
          <a:prstGeom prst="rect">
            <a:avLst/>
          </a:prstGeom>
        </p:spPr>
      </p:pic>
      <p:pic>
        <p:nvPicPr>
          <p:cNvPr id="9" name="Picture 8">
            <a:extLst>
              <a:ext uri="{FF2B5EF4-FFF2-40B4-BE49-F238E27FC236}">
                <a16:creationId xmlns:a16="http://schemas.microsoft.com/office/drawing/2014/main" id="{BEB1BCD4-271F-41D5-92CF-0B67F81157BC}"/>
              </a:ext>
            </a:extLst>
          </p:cNvPr>
          <p:cNvPicPr>
            <a:picLocks noChangeAspect="1"/>
          </p:cNvPicPr>
          <p:nvPr/>
        </p:nvPicPr>
        <p:blipFill rotWithShape="1">
          <a:blip r:embed="rId5"/>
          <a:srcRect l="48000" t="30553" r="29667" b="10223"/>
          <a:stretch/>
        </p:blipFill>
        <p:spPr>
          <a:xfrm>
            <a:off x="9458959" y="146906"/>
            <a:ext cx="2105647" cy="3140870"/>
          </a:xfrm>
          <a:prstGeom prst="rect">
            <a:avLst/>
          </a:prstGeom>
        </p:spPr>
      </p:pic>
      <p:pic>
        <p:nvPicPr>
          <p:cNvPr id="10" name="Picture 9">
            <a:extLst>
              <a:ext uri="{FF2B5EF4-FFF2-40B4-BE49-F238E27FC236}">
                <a16:creationId xmlns:a16="http://schemas.microsoft.com/office/drawing/2014/main" id="{E9B9B04F-3631-4E56-B8B9-D6127198A840}"/>
              </a:ext>
            </a:extLst>
          </p:cNvPr>
          <p:cNvPicPr>
            <a:picLocks noChangeAspect="1"/>
          </p:cNvPicPr>
          <p:nvPr/>
        </p:nvPicPr>
        <p:blipFill rotWithShape="1">
          <a:blip r:embed="rId6"/>
          <a:srcRect l="47750" t="31852" r="29333" b="8533"/>
          <a:stretch/>
        </p:blipFill>
        <p:spPr>
          <a:xfrm>
            <a:off x="4699000" y="3415700"/>
            <a:ext cx="2244152" cy="3283804"/>
          </a:xfrm>
          <a:prstGeom prst="rect">
            <a:avLst/>
          </a:prstGeom>
        </p:spPr>
      </p:pic>
      <p:pic>
        <p:nvPicPr>
          <p:cNvPr id="11" name="Picture 10">
            <a:extLst>
              <a:ext uri="{FF2B5EF4-FFF2-40B4-BE49-F238E27FC236}">
                <a16:creationId xmlns:a16="http://schemas.microsoft.com/office/drawing/2014/main" id="{1F5EF173-8A4B-4C61-AB6A-9C65A331E7ED}"/>
              </a:ext>
            </a:extLst>
          </p:cNvPr>
          <p:cNvPicPr>
            <a:picLocks noChangeAspect="1"/>
          </p:cNvPicPr>
          <p:nvPr/>
        </p:nvPicPr>
        <p:blipFill rotWithShape="1">
          <a:blip r:embed="rId7"/>
          <a:srcRect l="47917" t="20541" r="29145" b="20298"/>
          <a:stretch/>
        </p:blipFill>
        <p:spPr>
          <a:xfrm>
            <a:off x="7105154" y="3427288"/>
            <a:ext cx="2263427" cy="3283805"/>
          </a:xfrm>
          <a:prstGeom prst="rect">
            <a:avLst/>
          </a:prstGeom>
        </p:spPr>
      </p:pic>
      <p:pic>
        <p:nvPicPr>
          <p:cNvPr id="12" name="Picture 11">
            <a:extLst>
              <a:ext uri="{FF2B5EF4-FFF2-40B4-BE49-F238E27FC236}">
                <a16:creationId xmlns:a16="http://schemas.microsoft.com/office/drawing/2014/main" id="{54321C20-D62B-4938-8852-7C39F45C3B93}"/>
              </a:ext>
            </a:extLst>
          </p:cNvPr>
          <p:cNvPicPr>
            <a:picLocks noChangeAspect="1"/>
          </p:cNvPicPr>
          <p:nvPr/>
        </p:nvPicPr>
        <p:blipFill rotWithShape="1">
          <a:blip r:embed="rId8"/>
          <a:srcRect l="47833" t="35556" r="29145" b="4888"/>
          <a:stretch/>
        </p:blipFill>
        <p:spPr>
          <a:xfrm>
            <a:off x="9458958" y="3434726"/>
            <a:ext cx="2263427" cy="3293732"/>
          </a:xfrm>
          <a:prstGeom prst="rect">
            <a:avLst/>
          </a:prstGeom>
        </p:spPr>
      </p:pic>
    </p:spTree>
    <p:extLst>
      <p:ext uri="{BB962C8B-B14F-4D97-AF65-F5344CB8AC3E}">
        <p14:creationId xmlns:p14="http://schemas.microsoft.com/office/powerpoint/2010/main" val="8338968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7597-9D7C-49FF-BDE5-8700F78E0A16}"/>
              </a:ext>
            </a:extLst>
          </p:cNvPr>
          <p:cNvSpPr>
            <a:spLocks noGrp="1"/>
          </p:cNvSpPr>
          <p:nvPr>
            <p:ph type="title"/>
          </p:nvPr>
        </p:nvSpPr>
        <p:spPr>
          <a:xfrm>
            <a:off x="797313" y="96777"/>
            <a:ext cx="9720072" cy="1499616"/>
          </a:xfrm>
        </p:spPr>
        <p:txBody>
          <a:bodyPr/>
          <a:lstStyle/>
          <a:p>
            <a:r>
              <a:rPr lang="en-GB" dirty="0"/>
              <a:t>Assessment</a:t>
            </a:r>
          </a:p>
        </p:txBody>
      </p:sp>
      <p:pic>
        <p:nvPicPr>
          <p:cNvPr id="4" name="Picture 3">
            <a:extLst>
              <a:ext uri="{FF2B5EF4-FFF2-40B4-BE49-F238E27FC236}">
                <a16:creationId xmlns:a16="http://schemas.microsoft.com/office/drawing/2014/main" id="{F20CD2E7-968C-4FC7-A28F-9C3C34AD5016}"/>
              </a:ext>
            </a:extLst>
          </p:cNvPr>
          <p:cNvPicPr>
            <a:picLocks noChangeAspect="1"/>
          </p:cNvPicPr>
          <p:nvPr/>
        </p:nvPicPr>
        <p:blipFill rotWithShape="1">
          <a:blip r:embed="rId2"/>
          <a:srcRect l="42834" t="26201" r="23749" b="11790"/>
          <a:stretch/>
        </p:blipFill>
        <p:spPr>
          <a:xfrm>
            <a:off x="1024128" y="1938529"/>
            <a:ext cx="4633221" cy="4836160"/>
          </a:xfrm>
          <a:prstGeom prst="rect">
            <a:avLst/>
          </a:prstGeom>
        </p:spPr>
      </p:pic>
      <p:pic>
        <p:nvPicPr>
          <p:cNvPr id="5" name="Picture 4">
            <a:extLst>
              <a:ext uri="{FF2B5EF4-FFF2-40B4-BE49-F238E27FC236}">
                <a16:creationId xmlns:a16="http://schemas.microsoft.com/office/drawing/2014/main" id="{5E19D49B-802C-486E-843F-EC723705E666}"/>
              </a:ext>
            </a:extLst>
          </p:cNvPr>
          <p:cNvPicPr>
            <a:picLocks noChangeAspect="1"/>
          </p:cNvPicPr>
          <p:nvPr/>
        </p:nvPicPr>
        <p:blipFill rotWithShape="1">
          <a:blip r:embed="rId3"/>
          <a:srcRect l="42500" t="19901" r="24333" b="5037"/>
          <a:stretch/>
        </p:blipFill>
        <p:spPr>
          <a:xfrm>
            <a:off x="6096000" y="619997"/>
            <a:ext cx="4834636" cy="6154692"/>
          </a:xfrm>
          <a:prstGeom prst="rect">
            <a:avLst/>
          </a:prstGeom>
        </p:spPr>
      </p:pic>
      <p:sp>
        <p:nvSpPr>
          <p:cNvPr id="6" name="TextBox 5">
            <a:extLst>
              <a:ext uri="{FF2B5EF4-FFF2-40B4-BE49-F238E27FC236}">
                <a16:creationId xmlns:a16="http://schemas.microsoft.com/office/drawing/2014/main" id="{A311CC0B-FE0D-4352-AFFA-3E0156BBEF43}"/>
              </a:ext>
            </a:extLst>
          </p:cNvPr>
          <p:cNvSpPr txBox="1"/>
          <p:nvPr/>
        </p:nvSpPr>
        <p:spPr>
          <a:xfrm>
            <a:off x="2808224" y="1415309"/>
            <a:ext cx="1503680" cy="523220"/>
          </a:xfrm>
          <a:prstGeom prst="rect">
            <a:avLst/>
          </a:prstGeom>
          <a:noFill/>
        </p:spPr>
        <p:txBody>
          <a:bodyPr wrap="square" rtlCol="0">
            <a:spAutoFit/>
          </a:bodyPr>
          <a:lstStyle/>
          <a:p>
            <a:r>
              <a:rPr lang="en-GB" sz="2800" dirty="0"/>
              <a:t>Paper 1</a:t>
            </a:r>
          </a:p>
        </p:txBody>
      </p:sp>
      <p:sp>
        <p:nvSpPr>
          <p:cNvPr id="7" name="TextBox 6">
            <a:extLst>
              <a:ext uri="{FF2B5EF4-FFF2-40B4-BE49-F238E27FC236}">
                <a16:creationId xmlns:a16="http://schemas.microsoft.com/office/drawing/2014/main" id="{0857A233-4D91-49C1-A983-C7F51DC14BAF}"/>
              </a:ext>
            </a:extLst>
          </p:cNvPr>
          <p:cNvSpPr txBox="1"/>
          <p:nvPr/>
        </p:nvSpPr>
        <p:spPr>
          <a:xfrm>
            <a:off x="7875016" y="96777"/>
            <a:ext cx="1940560" cy="523220"/>
          </a:xfrm>
          <a:prstGeom prst="rect">
            <a:avLst/>
          </a:prstGeom>
          <a:noFill/>
        </p:spPr>
        <p:txBody>
          <a:bodyPr wrap="square" rtlCol="0">
            <a:spAutoFit/>
          </a:bodyPr>
          <a:lstStyle/>
          <a:p>
            <a:r>
              <a:rPr lang="en-GB" sz="2800" dirty="0"/>
              <a:t>Paper 2</a:t>
            </a:r>
          </a:p>
        </p:txBody>
      </p:sp>
    </p:spTree>
    <p:extLst>
      <p:ext uri="{BB962C8B-B14F-4D97-AF65-F5344CB8AC3E}">
        <p14:creationId xmlns:p14="http://schemas.microsoft.com/office/powerpoint/2010/main" val="13323869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85E9-1BFC-4284-82C5-BAD397574185}"/>
              </a:ext>
            </a:extLst>
          </p:cNvPr>
          <p:cNvSpPr>
            <a:spLocks noGrp="1"/>
          </p:cNvSpPr>
          <p:nvPr>
            <p:ph type="title"/>
          </p:nvPr>
        </p:nvSpPr>
        <p:spPr/>
        <p:txBody>
          <a:bodyPr/>
          <a:lstStyle/>
          <a:p>
            <a:r>
              <a:rPr lang="en-GB" dirty="0"/>
              <a:t>Questions</a:t>
            </a:r>
          </a:p>
        </p:txBody>
      </p:sp>
      <p:pic>
        <p:nvPicPr>
          <p:cNvPr id="2052" name="Picture 4" descr="40 Favorite Interview Questions from Some of the Sharpest Folks We Know |  First Round Review">
            <a:extLst>
              <a:ext uri="{FF2B5EF4-FFF2-40B4-BE49-F238E27FC236}">
                <a16:creationId xmlns:a16="http://schemas.microsoft.com/office/drawing/2014/main" id="{75C240D8-27EF-4AB7-93D4-F33AEB5F3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164" y="1742050"/>
            <a:ext cx="7031672" cy="468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41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4A44-1A34-4B28-BEF8-2E7C4359F86B}"/>
              </a:ext>
            </a:extLst>
          </p:cNvPr>
          <p:cNvSpPr>
            <a:spLocks noGrp="1"/>
          </p:cNvSpPr>
          <p:nvPr>
            <p:ph type="title"/>
          </p:nvPr>
        </p:nvSpPr>
        <p:spPr>
          <a:xfrm>
            <a:off x="838200" y="405845"/>
            <a:ext cx="10515600" cy="623166"/>
          </a:xfrm>
        </p:spPr>
        <p:txBody>
          <a:bodyPr>
            <a:normAutofit/>
          </a:bodyPr>
          <a:lstStyle/>
          <a:p>
            <a:r>
              <a:rPr lang="en-GB" sz="3200" b="1" dirty="0"/>
              <a:t>Prompts  to help independence – what to say.</a:t>
            </a:r>
          </a:p>
        </p:txBody>
      </p:sp>
      <p:sp>
        <p:nvSpPr>
          <p:cNvPr id="5" name="Rectangle 4">
            <a:extLst>
              <a:ext uri="{FF2B5EF4-FFF2-40B4-BE49-F238E27FC236}">
                <a16:creationId xmlns:a16="http://schemas.microsoft.com/office/drawing/2014/main" id="{96CB9046-4272-4556-A6F2-A49CD8A25F02}"/>
              </a:ext>
            </a:extLst>
          </p:cNvPr>
          <p:cNvSpPr/>
          <p:nvPr/>
        </p:nvSpPr>
        <p:spPr>
          <a:xfrm>
            <a:off x="1431636" y="1565562"/>
            <a:ext cx="3971636" cy="49596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E0FC855-9FE9-465E-8D23-4D093073A24E}"/>
              </a:ext>
            </a:extLst>
          </p:cNvPr>
          <p:cNvSpPr/>
          <p:nvPr/>
        </p:nvSpPr>
        <p:spPr>
          <a:xfrm>
            <a:off x="7195127" y="1547089"/>
            <a:ext cx="3971636" cy="495963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B875AA4-A0A7-4FD6-A331-B47E9981357B}"/>
              </a:ext>
            </a:extLst>
          </p:cNvPr>
          <p:cNvSpPr txBox="1"/>
          <p:nvPr/>
        </p:nvSpPr>
        <p:spPr>
          <a:xfrm>
            <a:off x="2733963" y="1690255"/>
            <a:ext cx="2780146" cy="523220"/>
          </a:xfrm>
          <a:prstGeom prst="rect">
            <a:avLst/>
          </a:prstGeom>
          <a:noFill/>
        </p:spPr>
        <p:txBody>
          <a:bodyPr wrap="square" rtlCol="0">
            <a:spAutoFit/>
          </a:bodyPr>
          <a:lstStyle/>
          <a:p>
            <a:r>
              <a:rPr lang="en-GB" sz="2800" b="1" dirty="0"/>
              <a:t>Visual</a:t>
            </a:r>
          </a:p>
        </p:txBody>
      </p:sp>
      <p:sp>
        <p:nvSpPr>
          <p:cNvPr id="10" name="TextBox 9">
            <a:extLst>
              <a:ext uri="{FF2B5EF4-FFF2-40B4-BE49-F238E27FC236}">
                <a16:creationId xmlns:a16="http://schemas.microsoft.com/office/drawing/2014/main" id="{B169C81E-383F-4669-AFA7-2A9A29179FC5}"/>
              </a:ext>
            </a:extLst>
          </p:cNvPr>
          <p:cNvSpPr txBox="1"/>
          <p:nvPr/>
        </p:nvSpPr>
        <p:spPr>
          <a:xfrm>
            <a:off x="1708727" y="2447636"/>
            <a:ext cx="3297382" cy="3416320"/>
          </a:xfrm>
          <a:prstGeom prst="rect">
            <a:avLst/>
          </a:prstGeom>
          <a:noFill/>
        </p:spPr>
        <p:txBody>
          <a:bodyPr wrap="square" rtlCol="0">
            <a:spAutoFit/>
          </a:bodyPr>
          <a:lstStyle/>
          <a:p>
            <a:pPr marL="285750" indent="-285750">
              <a:buFont typeface="Arial" panose="020B0604020202020204" pitchFamily="34" charset="0"/>
              <a:buChar char="•"/>
            </a:pPr>
            <a:r>
              <a:rPr lang="en-GB" dirty="0"/>
              <a:t>Does it look right?</a:t>
            </a:r>
          </a:p>
          <a:p>
            <a:endParaRPr lang="en-GB" dirty="0"/>
          </a:p>
          <a:p>
            <a:pPr marL="285750" indent="-285750">
              <a:buFont typeface="Arial" panose="020B0604020202020204" pitchFamily="34" charset="0"/>
              <a:buChar char="•"/>
            </a:pPr>
            <a:r>
              <a:rPr lang="en-GB" dirty="0"/>
              <a:t>Get your mouth ready to say the first sound.</a:t>
            </a:r>
          </a:p>
          <a:p>
            <a:endParaRPr lang="en-GB" dirty="0"/>
          </a:p>
          <a:p>
            <a:pPr marL="285750" indent="-285750">
              <a:buFont typeface="Arial" panose="020B0604020202020204" pitchFamily="34" charset="0"/>
              <a:buChar char="•"/>
            </a:pPr>
            <a:r>
              <a:rPr lang="en-GB" dirty="0"/>
              <a:t>Read to the end of the word.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Check it with your eyes.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Look for what you know.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1" name="TextBox 10">
            <a:extLst>
              <a:ext uri="{FF2B5EF4-FFF2-40B4-BE49-F238E27FC236}">
                <a16:creationId xmlns:a16="http://schemas.microsoft.com/office/drawing/2014/main" id="{EEF71793-15DE-4C5F-8A54-6DF9440334DC}"/>
              </a:ext>
            </a:extLst>
          </p:cNvPr>
          <p:cNvSpPr txBox="1"/>
          <p:nvPr/>
        </p:nvSpPr>
        <p:spPr>
          <a:xfrm>
            <a:off x="8432800" y="1764145"/>
            <a:ext cx="3205019" cy="523220"/>
          </a:xfrm>
          <a:prstGeom prst="rect">
            <a:avLst/>
          </a:prstGeom>
          <a:noFill/>
        </p:spPr>
        <p:txBody>
          <a:bodyPr wrap="square" rtlCol="0">
            <a:spAutoFit/>
          </a:bodyPr>
          <a:lstStyle/>
          <a:p>
            <a:r>
              <a:rPr lang="en-GB" sz="2800" b="1" dirty="0"/>
              <a:t>Meaning</a:t>
            </a:r>
          </a:p>
        </p:txBody>
      </p:sp>
      <p:sp>
        <p:nvSpPr>
          <p:cNvPr id="12" name="TextBox 11">
            <a:extLst>
              <a:ext uri="{FF2B5EF4-FFF2-40B4-BE49-F238E27FC236}">
                <a16:creationId xmlns:a16="http://schemas.microsoft.com/office/drawing/2014/main" id="{72A754A5-8FE7-42E2-980E-49F766C2F518}"/>
              </a:ext>
            </a:extLst>
          </p:cNvPr>
          <p:cNvSpPr txBox="1"/>
          <p:nvPr/>
        </p:nvSpPr>
        <p:spPr>
          <a:xfrm>
            <a:off x="7527636" y="2558473"/>
            <a:ext cx="3232728" cy="3139321"/>
          </a:xfrm>
          <a:prstGeom prst="rect">
            <a:avLst/>
          </a:prstGeom>
          <a:noFill/>
        </p:spPr>
        <p:txBody>
          <a:bodyPr wrap="square" rtlCol="0">
            <a:spAutoFit/>
          </a:bodyPr>
          <a:lstStyle/>
          <a:p>
            <a:pPr marL="285750" indent="-285750">
              <a:buFont typeface="Arial" panose="020B0604020202020204" pitchFamily="34" charset="0"/>
              <a:buChar char="•"/>
            </a:pPr>
            <a:r>
              <a:rPr lang="en-GB" dirty="0"/>
              <a:t>Do we say that?</a:t>
            </a:r>
          </a:p>
          <a:p>
            <a:endParaRPr lang="en-GB" dirty="0"/>
          </a:p>
          <a:p>
            <a:pPr marL="285750" indent="-285750">
              <a:buFont typeface="Arial" panose="020B0604020202020204" pitchFamily="34" charset="0"/>
              <a:buChar char="•"/>
            </a:pPr>
            <a:r>
              <a:rPr lang="en-GB" dirty="0"/>
              <a:t>Does it make sense?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would make sense?</a:t>
            </a:r>
          </a:p>
          <a:p>
            <a:endParaRPr lang="en-GB" dirty="0"/>
          </a:p>
          <a:p>
            <a:pPr marL="285750" indent="-285750">
              <a:buFont typeface="Arial" panose="020B0604020202020204" pitchFamily="34" charset="0"/>
              <a:buChar char="•"/>
            </a:pPr>
            <a:r>
              <a:rPr lang="en-GB" dirty="0"/>
              <a:t>Does it sound right?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would sound right?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322479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A472-CC5B-484B-9817-2DA983C85444}"/>
              </a:ext>
            </a:extLst>
          </p:cNvPr>
          <p:cNvSpPr>
            <a:spLocks noGrp="1"/>
          </p:cNvSpPr>
          <p:nvPr>
            <p:ph type="title"/>
          </p:nvPr>
        </p:nvSpPr>
        <p:spPr/>
        <p:txBody>
          <a:bodyPr>
            <a:normAutofit/>
          </a:bodyPr>
          <a:lstStyle/>
          <a:p>
            <a:r>
              <a:rPr lang="en-GB" sz="3200" b="1" dirty="0"/>
              <a:t>Things to look out for</a:t>
            </a:r>
          </a:p>
        </p:txBody>
      </p:sp>
      <p:sp>
        <p:nvSpPr>
          <p:cNvPr id="5" name="TextBox 4">
            <a:extLst>
              <a:ext uri="{FF2B5EF4-FFF2-40B4-BE49-F238E27FC236}">
                <a16:creationId xmlns:a16="http://schemas.microsoft.com/office/drawing/2014/main" id="{1092117E-2AB0-47F2-A8F3-F98C0ED21B20}"/>
              </a:ext>
            </a:extLst>
          </p:cNvPr>
          <p:cNvSpPr txBox="1"/>
          <p:nvPr/>
        </p:nvSpPr>
        <p:spPr>
          <a:xfrm>
            <a:off x="490683" y="1967346"/>
            <a:ext cx="2743200" cy="4708981"/>
          </a:xfrm>
          <a:prstGeom prst="rect">
            <a:avLst/>
          </a:prstGeom>
          <a:noFill/>
        </p:spPr>
        <p:txBody>
          <a:bodyPr wrap="square" rtlCol="0">
            <a:spAutoFit/>
          </a:bodyPr>
          <a:lstStyle/>
          <a:p>
            <a:r>
              <a:rPr lang="en-GB" b="1" dirty="0"/>
              <a:t>         Word endings </a:t>
            </a:r>
          </a:p>
          <a:p>
            <a:endParaRPr lang="en-GB" b="1" dirty="0"/>
          </a:p>
          <a:p>
            <a:r>
              <a:rPr lang="en-GB" sz="2000" dirty="0" err="1"/>
              <a:t>ing</a:t>
            </a:r>
            <a:r>
              <a:rPr lang="en-GB" sz="2000" dirty="0"/>
              <a:t>, ed, s</a:t>
            </a:r>
          </a:p>
          <a:p>
            <a:endParaRPr lang="en-GB" dirty="0"/>
          </a:p>
          <a:p>
            <a:r>
              <a:rPr lang="en-GB" sz="2000" dirty="0"/>
              <a:t>Look, looks, looked, looking</a:t>
            </a:r>
          </a:p>
          <a:p>
            <a:endParaRPr lang="en-GB" sz="2000" dirty="0"/>
          </a:p>
          <a:p>
            <a:r>
              <a:rPr lang="en-GB" sz="2000" dirty="0"/>
              <a:t>Shop, shops, </a:t>
            </a:r>
          </a:p>
          <a:p>
            <a:r>
              <a:rPr lang="en-GB" sz="2000" dirty="0"/>
              <a:t>shopped, shopping</a:t>
            </a:r>
          </a:p>
          <a:p>
            <a:endParaRPr lang="en-GB" dirty="0"/>
          </a:p>
          <a:p>
            <a:r>
              <a:rPr lang="en-GB" dirty="0"/>
              <a:t>Cover the ending with </a:t>
            </a:r>
          </a:p>
          <a:p>
            <a:r>
              <a:rPr lang="en-GB" dirty="0"/>
              <a:t>a finger.</a:t>
            </a:r>
          </a:p>
          <a:p>
            <a:endParaRPr lang="en-GB" dirty="0"/>
          </a:p>
          <a:p>
            <a:endParaRPr lang="en-GB" dirty="0"/>
          </a:p>
          <a:p>
            <a:endParaRPr lang="en-GB" dirty="0"/>
          </a:p>
          <a:p>
            <a:endParaRPr lang="en-GB" dirty="0"/>
          </a:p>
        </p:txBody>
      </p:sp>
      <p:sp>
        <p:nvSpPr>
          <p:cNvPr id="6" name="Rectangle: Rounded Corners 5">
            <a:extLst>
              <a:ext uri="{FF2B5EF4-FFF2-40B4-BE49-F238E27FC236}">
                <a16:creationId xmlns:a16="http://schemas.microsoft.com/office/drawing/2014/main" id="{7E38DF8C-E134-4A90-A96E-FD1C381FA45C}"/>
              </a:ext>
            </a:extLst>
          </p:cNvPr>
          <p:cNvSpPr/>
          <p:nvPr/>
        </p:nvSpPr>
        <p:spPr>
          <a:xfrm>
            <a:off x="3344718" y="1777485"/>
            <a:ext cx="2521527" cy="4645602"/>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53208DC-4CB8-4C90-B2CD-F305BD452046}"/>
              </a:ext>
            </a:extLst>
          </p:cNvPr>
          <p:cNvSpPr txBox="1"/>
          <p:nvPr/>
        </p:nvSpPr>
        <p:spPr>
          <a:xfrm>
            <a:off x="3665680" y="2073997"/>
            <a:ext cx="2189019" cy="3970318"/>
          </a:xfrm>
          <a:prstGeom prst="rect">
            <a:avLst/>
          </a:prstGeom>
          <a:noFill/>
        </p:spPr>
        <p:txBody>
          <a:bodyPr wrap="square" rtlCol="0">
            <a:spAutoFit/>
          </a:bodyPr>
          <a:lstStyle/>
          <a:p>
            <a:r>
              <a:rPr lang="en-GB" b="1" dirty="0"/>
              <a:t>Hiding words</a:t>
            </a:r>
          </a:p>
          <a:p>
            <a:endParaRPr lang="en-GB" b="1" dirty="0"/>
          </a:p>
          <a:p>
            <a:r>
              <a:rPr lang="en-GB" dirty="0"/>
              <a:t>today</a:t>
            </a:r>
          </a:p>
          <a:p>
            <a:endParaRPr lang="en-GB" dirty="0"/>
          </a:p>
          <a:p>
            <a:r>
              <a:rPr lang="en-GB" dirty="0"/>
              <a:t>about</a:t>
            </a:r>
          </a:p>
          <a:p>
            <a:endParaRPr lang="en-GB" dirty="0"/>
          </a:p>
          <a:p>
            <a:r>
              <a:rPr lang="en-GB" dirty="0"/>
              <a:t>onto</a:t>
            </a:r>
          </a:p>
          <a:p>
            <a:endParaRPr lang="en-GB" dirty="0"/>
          </a:p>
          <a:p>
            <a:r>
              <a:rPr lang="en-GB" dirty="0"/>
              <a:t>behind</a:t>
            </a:r>
          </a:p>
          <a:p>
            <a:endParaRPr lang="en-GB" dirty="0"/>
          </a:p>
          <a:p>
            <a:r>
              <a:rPr lang="en-GB" dirty="0"/>
              <a:t>Encourage child to look for what they already know.</a:t>
            </a:r>
          </a:p>
          <a:p>
            <a:endParaRPr lang="en-GB" dirty="0"/>
          </a:p>
        </p:txBody>
      </p:sp>
      <p:sp>
        <p:nvSpPr>
          <p:cNvPr id="9" name="TextBox 8">
            <a:extLst>
              <a:ext uri="{FF2B5EF4-FFF2-40B4-BE49-F238E27FC236}">
                <a16:creationId xmlns:a16="http://schemas.microsoft.com/office/drawing/2014/main" id="{512949A8-6EAE-47AF-AEF5-C1F018E5E7CC}"/>
              </a:ext>
            </a:extLst>
          </p:cNvPr>
          <p:cNvSpPr txBox="1"/>
          <p:nvPr/>
        </p:nvSpPr>
        <p:spPr>
          <a:xfrm>
            <a:off x="6714840" y="2073997"/>
            <a:ext cx="2020455" cy="3970318"/>
          </a:xfrm>
          <a:prstGeom prst="rect">
            <a:avLst/>
          </a:prstGeom>
          <a:noFill/>
        </p:spPr>
        <p:txBody>
          <a:bodyPr wrap="square" rtlCol="0">
            <a:spAutoFit/>
          </a:bodyPr>
          <a:lstStyle/>
          <a:p>
            <a:r>
              <a:rPr lang="en-GB" b="1" dirty="0"/>
              <a:t>Common issues</a:t>
            </a:r>
          </a:p>
          <a:p>
            <a:endParaRPr lang="en-GB" b="1" dirty="0"/>
          </a:p>
          <a:p>
            <a:r>
              <a:rPr lang="en-GB" dirty="0"/>
              <a:t>Was/saw</a:t>
            </a:r>
          </a:p>
          <a:p>
            <a:endParaRPr lang="en-GB" dirty="0"/>
          </a:p>
          <a:p>
            <a:r>
              <a:rPr lang="en-GB" dirty="0"/>
              <a:t>Of/for</a:t>
            </a:r>
          </a:p>
          <a:p>
            <a:endParaRPr lang="en-GB" dirty="0"/>
          </a:p>
          <a:p>
            <a:r>
              <a:rPr lang="en-GB" dirty="0"/>
              <a:t>I/It</a:t>
            </a:r>
          </a:p>
          <a:p>
            <a:endParaRPr lang="en-GB" dirty="0"/>
          </a:p>
          <a:p>
            <a:r>
              <a:rPr lang="en-GB" dirty="0"/>
              <a:t>b/d</a:t>
            </a:r>
          </a:p>
          <a:p>
            <a:endParaRPr lang="en-GB" dirty="0"/>
          </a:p>
          <a:p>
            <a:r>
              <a:rPr lang="en-GB" dirty="0"/>
              <a:t>Usually visual so prompt with ‘get your mouth ready for the first sound’</a:t>
            </a:r>
          </a:p>
        </p:txBody>
      </p:sp>
      <p:sp>
        <p:nvSpPr>
          <p:cNvPr id="10" name="Rectangle: Rounded Corners 9">
            <a:extLst>
              <a:ext uri="{FF2B5EF4-FFF2-40B4-BE49-F238E27FC236}">
                <a16:creationId xmlns:a16="http://schemas.microsoft.com/office/drawing/2014/main" id="{60AB0BC5-8236-4242-9B58-032EBAAE4073}"/>
              </a:ext>
            </a:extLst>
          </p:cNvPr>
          <p:cNvSpPr/>
          <p:nvPr/>
        </p:nvSpPr>
        <p:spPr>
          <a:xfrm>
            <a:off x="9325265" y="1736355"/>
            <a:ext cx="2521527" cy="464560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60906E0-8310-4A7B-AAA5-0ACD1687131D}"/>
              </a:ext>
            </a:extLst>
          </p:cNvPr>
          <p:cNvSpPr txBox="1"/>
          <p:nvPr/>
        </p:nvSpPr>
        <p:spPr>
          <a:xfrm>
            <a:off x="9633526" y="2073997"/>
            <a:ext cx="2213266" cy="4524315"/>
          </a:xfrm>
          <a:prstGeom prst="rect">
            <a:avLst/>
          </a:prstGeom>
          <a:noFill/>
        </p:spPr>
        <p:txBody>
          <a:bodyPr wrap="square" rtlCol="0">
            <a:spAutoFit/>
          </a:bodyPr>
          <a:lstStyle/>
          <a:p>
            <a:r>
              <a:rPr lang="en-GB" b="1" dirty="0"/>
              <a:t>Glued together words (Compound words)</a:t>
            </a:r>
          </a:p>
          <a:p>
            <a:endParaRPr lang="en-GB" dirty="0"/>
          </a:p>
          <a:p>
            <a:r>
              <a:rPr lang="en-GB" dirty="0"/>
              <a:t>Upstairs</a:t>
            </a:r>
          </a:p>
          <a:p>
            <a:endParaRPr lang="en-GB" dirty="0"/>
          </a:p>
          <a:p>
            <a:r>
              <a:rPr lang="en-GB" dirty="0"/>
              <a:t>Outside</a:t>
            </a:r>
          </a:p>
          <a:p>
            <a:endParaRPr lang="en-GB" dirty="0"/>
          </a:p>
          <a:p>
            <a:r>
              <a:rPr lang="en-GB" dirty="0"/>
              <a:t>Playground</a:t>
            </a:r>
          </a:p>
          <a:p>
            <a:endParaRPr lang="en-GB" dirty="0"/>
          </a:p>
          <a:p>
            <a:r>
              <a:rPr lang="en-GB" dirty="0"/>
              <a:t>Everywhere</a:t>
            </a:r>
          </a:p>
          <a:p>
            <a:endParaRPr lang="en-GB" dirty="0"/>
          </a:p>
          <a:p>
            <a:r>
              <a:rPr lang="en-GB" dirty="0"/>
              <a:t>Can you spot where the two words start and end?</a:t>
            </a:r>
          </a:p>
          <a:p>
            <a:endParaRPr lang="en-GB" dirty="0"/>
          </a:p>
        </p:txBody>
      </p:sp>
      <p:sp>
        <p:nvSpPr>
          <p:cNvPr id="12" name="Rectangle: Rounded Corners 11">
            <a:extLst>
              <a:ext uri="{FF2B5EF4-FFF2-40B4-BE49-F238E27FC236}">
                <a16:creationId xmlns:a16="http://schemas.microsoft.com/office/drawing/2014/main" id="{5B526A6D-8CF6-4EE6-889D-792DC991874F}"/>
              </a:ext>
            </a:extLst>
          </p:cNvPr>
          <p:cNvSpPr/>
          <p:nvPr/>
        </p:nvSpPr>
        <p:spPr>
          <a:xfrm>
            <a:off x="345208" y="1736788"/>
            <a:ext cx="2521527" cy="4645602"/>
          </a:xfrm>
          <a:prstGeom prst="roundRect">
            <a:avLst>
              <a:gd name="adj" fmla="val 16667"/>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9B0D29D1-CDF1-4E83-9EBA-832A4522092A}"/>
              </a:ext>
            </a:extLst>
          </p:cNvPr>
          <p:cNvSpPr/>
          <p:nvPr/>
        </p:nvSpPr>
        <p:spPr>
          <a:xfrm>
            <a:off x="6347692" y="1736355"/>
            <a:ext cx="2521527" cy="464560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1887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P spid="10" grpId="0" animBg="1"/>
      <p:bldP spid="11" grpId="0"/>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C8F6-1EF2-4229-AD1C-E9ECBCB67BC6}"/>
              </a:ext>
            </a:extLst>
          </p:cNvPr>
          <p:cNvSpPr>
            <a:spLocks noGrp="1"/>
          </p:cNvSpPr>
          <p:nvPr>
            <p:ph type="title"/>
          </p:nvPr>
        </p:nvSpPr>
        <p:spPr>
          <a:xfrm>
            <a:off x="477982" y="98634"/>
            <a:ext cx="10515600" cy="1325563"/>
          </a:xfrm>
        </p:spPr>
        <p:txBody>
          <a:bodyPr>
            <a:normAutofit/>
          </a:bodyPr>
          <a:lstStyle/>
          <a:p>
            <a:r>
              <a:rPr lang="en-GB" sz="3200" b="1" dirty="0"/>
              <a:t>Understanding the text</a:t>
            </a:r>
          </a:p>
        </p:txBody>
      </p:sp>
      <p:sp>
        <p:nvSpPr>
          <p:cNvPr id="5" name="Oval 4">
            <a:extLst>
              <a:ext uri="{FF2B5EF4-FFF2-40B4-BE49-F238E27FC236}">
                <a16:creationId xmlns:a16="http://schemas.microsoft.com/office/drawing/2014/main" id="{7AA98A83-89BF-4DA9-8530-A76BE18DBD93}"/>
              </a:ext>
            </a:extLst>
          </p:cNvPr>
          <p:cNvSpPr/>
          <p:nvPr/>
        </p:nvSpPr>
        <p:spPr>
          <a:xfrm>
            <a:off x="397164" y="2992727"/>
            <a:ext cx="2586182" cy="252152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449C6B3-1D4C-4FF2-8341-05F12F0A10A8}"/>
              </a:ext>
            </a:extLst>
          </p:cNvPr>
          <p:cNvSpPr/>
          <p:nvPr/>
        </p:nvSpPr>
        <p:spPr>
          <a:xfrm>
            <a:off x="5823529" y="3625272"/>
            <a:ext cx="2586182" cy="25215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1B4CE07-346D-4761-97CE-07790EF8DD9F}"/>
              </a:ext>
            </a:extLst>
          </p:cNvPr>
          <p:cNvSpPr/>
          <p:nvPr/>
        </p:nvSpPr>
        <p:spPr>
          <a:xfrm>
            <a:off x="8920018" y="392979"/>
            <a:ext cx="2586182" cy="252152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3E6F43E-5661-44EE-8316-1A1C4A261EA6}"/>
              </a:ext>
            </a:extLst>
          </p:cNvPr>
          <p:cNvSpPr/>
          <p:nvPr/>
        </p:nvSpPr>
        <p:spPr>
          <a:xfrm>
            <a:off x="8820727" y="3327929"/>
            <a:ext cx="2586182" cy="252152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81BC122-26DA-4D13-87D1-EB6D51FB4AD4}"/>
              </a:ext>
            </a:extLst>
          </p:cNvPr>
          <p:cNvSpPr/>
          <p:nvPr/>
        </p:nvSpPr>
        <p:spPr>
          <a:xfrm>
            <a:off x="5858163" y="799256"/>
            <a:ext cx="2586182" cy="252152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932B7AD7-D985-4DE6-9723-CD0EA842445C}"/>
              </a:ext>
            </a:extLst>
          </p:cNvPr>
          <p:cNvSpPr/>
          <p:nvPr/>
        </p:nvSpPr>
        <p:spPr>
          <a:xfrm>
            <a:off x="2854037" y="1484962"/>
            <a:ext cx="2586182" cy="252152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5B7033E-A0A0-4D03-A953-18D4B1BB14B6}"/>
              </a:ext>
            </a:extLst>
          </p:cNvPr>
          <p:cNvSpPr/>
          <p:nvPr/>
        </p:nvSpPr>
        <p:spPr>
          <a:xfrm>
            <a:off x="2879438" y="4237838"/>
            <a:ext cx="2586182" cy="252152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B4DB1E3-CF10-4655-8405-0955C136086E}"/>
              </a:ext>
            </a:extLst>
          </p:cNvPr>
          <p:cNvSpPr txBox="1"/>
          <p:nvPr/>
        </p:nvSpPr>
        <p:spPr>
          <a:xfrm>
            <a:off x="9617364" y="952024"/>
            <a:ext cx="1413163" cy="1477328"/>
          </a:xfrm>
          <a:prstGeom prst="rect">
            <a:avLst/>
          </a:prstGeom>
          <a:noFill/>
        </p:spPr>
        <p:txBody>
          <a:bodyPr wrap="square" rtlCol="0">
            <a:spAutoFit/>
          </a:bodyPr>
          <a:lstStyle/>
          <a:p>
            <a:r>
              <a:rPr lang="en-GB" dirty="0">
                <a:solidFill>
                  <a:srgbClr val="FF0000"/>
                </a:solidFill>
              </a:rPr>
              <a:t>B</a:t>
            </a:r>
            <a:r>
              <a:rPr lang="en-GB" dirty="0"/>
              <a:t>eginning</a:t>
            </a:r>
          </a:p>
          <a:p>
            <a:endParaRPr lang="en-GB" dirty="0"/>
          </a:p>
          <a:p>
            <a:r>
              <a:rPr lang="en-GB" dirty="0">
                <a:solidFill>
                  <a:srgbClr val="FF0000"/>
                </a:solidFill>
              </a:rPr>
              <a:t>M</a:t>
            </a:r>
            <a:r>
              <a:rPr lang="en-GB" dirty="0"/>
              <a:t>iddle</a:t>
            </a:r>
          </a:p>
          <a:p>
            <a:endParaRPr lang="en-GB" dirty="0"/>
          </a:p>
          <a:p>
            <a:r>
              <a:rPr lang="en-GB" dirty="0">
                <a:solidFill>
                  <a:srgbClr val="FF0000"/>
                </a:solidFill>
              </a:rPr>
              <a:t>E</a:t>
            </a:r>
            <a:r>
              <a:rPr lang="en-GB" dirty="0"/>
              <a:t>nd</a:t>
            </a:r>
          </a:p>
        </p:txBody>
      </p:sp>
      <p:sp>
        <p:nvSpPr>
          <p:cNvPr id="13" name="TextBox 12">
            <a:extLst>
              <a:ext uri="{FF2B5EF4-FFF2-40B4-BE49-F238E27FC236}">
                <a16:creationId xmlns:a16="http://schemas.microsoft.com/office/drawing/2014/main" id="{BBC829E6-8500-44FE-AFB7-5E64CB224E26}"/>
              </a:ext>
            </a:extLst>
          </p:cNvPr>
          <p:cNvSpPr txBox="1"/>
          <p:nvPr/>
        </p:nvSpPr>
        <p:spPr>
          <a:xfrm>
            <a:off x="3315854" y="1948873"/>
            <a:ext cx="1754909" cy="1384995"/>
          </a:xfrm>
          <a:prstGeom prst="rect">
            <a:avLst/>
          </a:prstGeom>
          <a:noFill/>
        </p:spPr>
        <p:txBody>
          <a:bodyPr wrap="square" rtlCol="0">
            <a:spAutoFit/>
          </a:bodyPr>
          <a:lstStyle/>
          <a:p>
            <a:r>
              <a:rPr lang="en-GB" sz="2800" dirty="0"/>
              <a:t>Tell me about the story………</a:t>
            </a:r>
          </a:p>
        </p:txBody>
      </p:sp>
      <p:sp>
        <p:nvSpPr>
          <p:cNvPr id="14" name="TextBox 13">
            <a:extLst>
              <a:ext uri="{FF2B5EF4-FFF2-40B4-BE49-F238E27FC236}">
                <a16:creationId xmlns:a16="http://schemas.microsoft.com/office/drawing/2014/main" id="{91ABA2DE-1384-406E-9297-153A8ED9B953}"/>
              </a:ext>
            </a:extLst>
          </p:cNvPr>
          <p:cNvSpPr txBox="1"/>
          <p:nvPr/>
        </p:nvSpPr>
        <p:spPr>
          <a:xfrm>
            <a:off x="838200" y="3429000"/>
            <a:ext cx="1683329" cy="1384995"/>
          </a:xfrm>
          <a:prstGeom prst="rect">
            <a:avLst/>
          </a:prstGeom>
          <a:noFill/>
        </p:spPr>
        <p:txBody>
          <a:bodyPr wrap="square" rtlCol="0">
            <a:spAutoFit/>
          </a:bodyPr>
          <a:lstStyle/>
          <a:p>
            <a:r>
              <a:rPr lang="en-GB" dirty="0"/>
              <a:t>Characters</a:t>
            </a:r>
          </a:p>
          <a:p>
            <a:endParaRPr lang="en-GB" dirty="0"/>
          </a:p>
          <a:p>
            <a:r>
              <a:rPr lang="en-GB" sz="1600" dirty="0"/>
              <a:t>Who were they?</a:t>
            </a:r>
          </a:p>
          <a:p>
            <a:r>
              <a:rPr lang="en-GB" sz="1600" dirty="0"/>
              <a:t>What happened to them?</a:t>
            </a:r>
          </a:p>
        </p:txBody>
      </p:sp>
      <p:sp>
        <p:nvSpPr>
          <p:cNvPr id="15" name="TextBox 14">
            <a:extLst>
              <a:ext uri="{FF2B5EF4-FFF2-40B4-BE49-F238E27FC236}">
                <a16:creationId xmlns:a16="http://schemas.microsoft.com/office/drawing/2014/main" id="{DA656FB6-6FEF-487B-B8AC-9A8A2C6C67CF}"/>
              </a:ext>
            </a:extLst>
          </p:cNvPr>
          <p:cNvSpPr txBox="1"/>
          <p:nvPr/>
        </p:nvSpPr>
        <p:spPr>
          <a:xfrm>
            <a:off x="6137565" y="1293091"/>
            <a:ext cx="2082799" cy="1384995"/>
          </a:xfrm>
          <a:prstGeom prst="rect">
            <a:avLst/>
          </a:prstGeom>
          <a:noFill/>
        </p:spPr>
        <p:txBody>
          <a:bodyPr wrap="square" rtlCol="0">
            <a:spAutoFit/>
          </a:bodyPr>
          <a:lstStyle/>
          <a:p>
            <a:r>
              <a:rPr lang="en-GB" dirty="0"/>
              <a:t>Retrieval questions</a:t>
            </a:r>
          </a:p>
          <a:p>
            <a:endParaRPr lang="en-GB" dirty="0"/>
          </a:p>
          <a:p>
            <a:r>
              <a:rPr lang="en-GB" sz="1600" dirty="0"/>
              <a:t>What happened to…</a:t>
            </a:r>
          </a:p>
          <a:p>
            <a:r>
              <a:rPr lang="en-GB" sz="1600" dirty="0"/>
              <a:t>Why did……</a:t>
            </a:r>
          </a:p>
          <a:p>
            <a:r>
              <a:rPr lang="en-GB" sz="1600" dirty="0"/>
              <a:t>Where was…….</a:t>
            </a:r>
          </a:p>
        </p:txBody>
      </p:sp>
      <p:sp>
        <p:nvSpPr>
          <p:cNvPr id="16" name="TextBox 15">
            <a:extLst>
              <a:ext uri="{FF2B5EF4-FFF2-40B4-BE49-F238E27FC236}">
                <a16:creationId xmlns:a16="http://schemas.microsoft.com/office/drawing/2014/main" id="{D078ED19-C2D4-44FB-9C92-78663515D512}"/>
              </a:ext>
            </a:extLst>
          </p:cNvPr>
          <p:cNvSpPr txBox="1"/>
          <p:nvPr/>
        </p:nvSpPr>
        <p:spPr>
          <a:xfrm>
            <a:off x="3258126" y="4588693"/>
            <a:ext cx="2207494" cy="1877437"/>
          </a:xfrm>
          <a:prstGeom prst="rect">
            <a:avLst/>
          </a:prstGeom>
          <a:noFill/>
        </p:spPr>
        <p:txBody>
          <a:bodyPr wrap="square" rtlCol="0">
            <a:spAutoFit/>
          </a:bodyPr>
          <a:lstStyle/>
          <a:p>
            <a:r>
              <a:rPr lang="en-GB" dirty="0"/>
              <a:t>Predicting</a:t>
            </a:r>
          </a:p>
          <a:p>
            <a:endParaRPr lang="en-GB" dirty="0"/>
          </a:p>
          <a:p>
            <a:r>
              <a:rPr lang="en-GB" sz="1600" dirty="0"/>
              <a:t>What might happen next?</a:t>
            </a:r>
          </a:p>
          <a:p>
            <a:r>
              <a:rPr lang="en-GB" sz="1600" dirty="0"/>
              <a:t>If there was another picture what would </a:t>
            </a:r>
          </a:p>
          <a:p>
            <a:r>
              <a:rPr lang="en-GB" sz="1600" dirty="0"/>
              <a:t>we see?</a:t>
            </a:r>
          </a:p>
        </p:txBody>
      </p:sp>
      <p:sp>
        <p:nvSpPr>
          <p:cNvPr id="17" name="TextBox 16">
            <a:extLst>
              <a:ext uri="{FF2B5EF4-FFF2-40B4-BE49-F238E27FC236}">
                <a16:creationId xmlns:a16="http://schemas.microsoft.com/office/drawing/2014/main" id="{98FC6A0B-645F-41BC-9E9C-47A3254E4217}"/>
              </a:ext>
            </a:extLst>
          </p:cNvPr>
          <p:cNvSpPr txBox="1"/>
          <p:nvPr/>
        </p:nvSpPr>
        <p:spPr>
          <a:xfrm>
            <a:off x="6234545" y="4006490"/>
            <a:ext cx="2071258" cy="2154436"/>
          </a:xfrm>
          <a:prstGeom prst="rect">
            <a:avLst/>
          </a:prstGeom>
          <a:noFill/>
        </p:spPr>
        <p:txBody>
          <a:bodyPr wrap="square" rtlCol="0">
            <a:spAutoFit/>
          </a:bodyPr>
          <a:lstStyle/>
          <a:p>
            <a:r>
              <a:rPr lang="en-GB" dirty="0"/>
              <a:t>Inference</a:t>
            </a:r>
          </a:p>
          <a:p>
            <a:endParaRPr lang="en-GB" dirty="0"/>
          </a:p>
          <a:p>
            <a:r>
              <a:rPr lang="en-GB" sz="1600" dirty="0"/>
              <a:t>Reading between the lines.</a:t>
            </a:r>
          </a:p>
          <a:p>
            <a:r>
              <a:rPr lang="en-GB" sz="1600" dirty="0"/>
              <a:t>Why do you think….</a:t>
            </a:r>
          </a:p>
          <a:p>
            <a:r>
              <a:rPr lang="en-GB" sz="1600" dirty="0"/>
              <a:t>How was x feeling?</a:t>
            </a:r>
          </a:p>
          <a:p>
            <a:endParaRPr lang="en-GB" sz="1600" dirty="0"/>
          </a:p>
          <a:p>
            <a:endParaRPr lang="en-GB" dirty="0"/>
          </a:p>
        </p:txBody>
      </p:sp>
      <p:sp>
        <p:nvSpPr>
          <p:cNvPr id="18" name="TextBox 17">
            <a:extLst>
              <a:ext uri="{FF2B5EF4-FFF2-40B4-BE49-F238E27FC236}">
                <a16:creationId xmlns:a16="http://schemas.microsoft.com/office/drawing/2014/main" id="{6D0CAD07-ACC1-4628-B654-B8637610D24F}"/>
              </a:ext>
            </a:extLst>
          </p:cNvPr>
          <p:cNvSpPr txBox="1"/>
          <p:nvPr/>
        </p:nvSpPr>
        <p:spPr>
          <a:xfrm>
            <a:off x="9245600" y="3773085"/>
            <a:ext cx="2161309" cy="1631216"/>
          </a:xfrm>
          <a:prstGeom prst="rect">
            <a:avLst/>
          </a:prstGeom>
          <a:noFill/>
        </p:spPr>
        <p:txBody>
          <a:bodyPr wrap="square" rtlCol="0">
            <a:spAutoFit/>
          </a:bodyPr>
          <a:lstStyle/>
          <a:p>
            <a:r>
              <a:rPr lang="en-GB" dirty="0"/>
              <a:t>Vocabulary</a:t>
            </a:r>
          </a:p>
          <a:p>
            <a:endParaRPr lang="en-GB" dirty="0"/>
          </a:p>
          <a:p>
            <a:r>
              <a:rPr lang="en-GB" sz="1600" dirty="0"/>
              <a:t>What does…..mean?</a:t>
            </a:r>
          </a:p>
          <a:p>
            <a:r>
              <a:rPr lang="en-GB" sz="1600" dirty="0"/>
              <a:t>Can you think of another word instead of ‘great’?</a:t>
            </a:r>
          </a:p>
        </p:txBody>
      </p:sp>
    </p:spTree>
    <p:extLst>
      <p:ext uri="{BB962C8B-B14F-4D97-AF65-F5344CB8AC3E}">
        <p14:creationId xmlns:p14="http://schemas.microsoft.com/office/powerpoint/2010/main" val="32108827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5176-B1C0-4553-89DD-224FDAA8A6C9}"/>
              </a:ext>
            </a:extLst>
          </p:cNvPr>
          <p:cNvSpPr>
            <a:spLocks noGrp="1"/>
          </p:cNvSpPr>
          <p:nvPr>
            <p:ph type="title"/>
          </p:nvPr>
        </p:nvSpPr>
        <p:spPr/>
        <p:txBody>
          <a:bodyPr/>
          <a:lstStyle/>
          <a:p>
            <a:r>
              <a:rPr lang="en-GB" dirty="0"/>
              <a:t>But I don’t want to read!!!!!!</a:t>
            </a:r>
          </a:p>
        </p:txBody>
      </p:sp>
      <p:sp>
        <p:nvSpPr>
          <p:cNvPr id="3" name="Oval 2">
            <a:extLst>
              <a:ext uri="{FF2B5EF4-FFF2-40B4-BE49-F238E27FC236}">
                <a16:creationId xmlns:a16="http://schemas.microsoft.com/office/drawing/2014/main" id="{09463429-10A3-4284-BAE2-51066C767C58}"/>
              </a:ext>
            </a:extLst>
          </p:cNvPr>
          <p:cNvSpPr/>
          <p:nvPr/>
        </p:nvSpPr>
        <p:spPr>
          <a:xfrm>
            <a:off x="326923" y="1543665"/>
            <a:ext cx="2819400" cy="271370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391CA1C8-C000-462F-9AA7-5F1B2C1B8783}"/>
              </a:ext>
            </a:extLst>
          </p:cNvPr>
          <p:cNvSpPr/>
          <p:nvPr/>
        </p:nvSpPr>
        <p:spPr>
          <a:xfrm>
            <a:off x="3146323" y="3429000"/>
            <a:ext cx="2819400" cy="271370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9A4D1AD-016D-41B9-ABDD-D397853EB74E}"/>
              </a:ext>
            </a:extLst>
          </p:cNvPr>
          <p:cNvSpPr/>
          <p:nvPr/>
        </p:nvSpPr>
        <p:spPr>
          <a:xfrm>
            <a:off x="8534400" y="914401"/>
            <a:ext cx="2819400" cy="271370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EA78256-ED24-4DFF-A85C-B2638F51B099}"/>
              </a:ext>
            </a:extLst>
          </p:cNvPr>
          <p:cNvSpPr/>
          <p:nvPr/>
        </p:nvSpPr>
        <p:spPr>
          <a:xfrm>
            <a:off x="6575323" y="3692013"/>
            <a:ext cx="2819400" cy="2713703"/>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3609E9A-8081-4B4F-86DE-F3B01EDC6549}"/>
              </a:ext>
            </a:extLst>
          </p:cNvPr>
          <p:cNvSpPr txBox="1"/>
          <p:nvPr/>
        </p:nvSpPr>
        <p:spPr>
          <a:xfrm>
            <a:off x="838200" y="2228671"/>
            <a:ext cx="1895168" cy="1200329"/>
          </a:xfrm>
          <a:prstGeom prst="rect">
            <a:avLst/>
          </a:prstGeom>
          <a:noFill/>
        </p:spPr>
        <p:txBody>
          <a:bodyPr wrap="square" rtlCol="0">
            <a:spAutoFit/>
          </a:bodyPr>
          <a:lstStyle/>
          <a:p>
            <a:r>
              <a:rPr lang="en-GB" sz="2400" dirty="0"/>
              <a:t>Take turns –</a:t>
            </a:r>
          </a:p>
          <a:p>
            <a:r>
              <a:rPr lang="en-GB" sz="2400" dirty="0"/>
              <a:t>Read a page each.</a:t>
            </a:r>
          </a:p>
        </p:txBody>
      </p:sp>
      <p:sp>
        <p:nvSpPr>
          <p:cNvPr id="8" name="TextBox 7">
            <a:extLst>
              <a:ext uri="{FF2B5EF4-FFF2-40B4-BE49-F238E27FC236}">
                <a16:creationId xmlns:a16="http://schemas.microsoft.com/office/drawing/2014/main" id="{835B657E-8B0D-4959-A1DC-A419A4034864}"/>
              </a:ext>
            </a:extLst>
          </p:cNvPr>
          <p:cNvSpPr txBox="1"/>
          <p:nvPr/>
        </p:nvSpPr>
        <p:spPr>
          <a:xfrm>
            <a:off x="3795252" y="3844413"/>
            <a:ext cx="1691148" cy="1569660"/>
          </a:xfrm>
          <a:prstGeom prst="rect">
            <a:avLst/>
          </a:prstGeom>
          <a:noFill/>
        </p:spPr>
        <p:txBody>
          <a:bodyPr wrap="square" rtlCol="0">
            <a:spAutoFit/>
          </a:bodyPr>
          <a:lstStyle/>
          <a:p>
            <a:r>
              <a:rPr lang="en-GB" sz="2400" dirty="0"/>
              <a:t>Talk through the pictures instead.</a:t>
            </a:r>
          </a:p>
        </p:txBody>
      </p:sp>
      <p:sp>
        <p:nvSpPr>
          <p:cNvPr id="9" name="TextBox 8">
            <a:extLst>
              <a:ext uri="{FF2B5EF4-FFF2-40B4-BE49-F238E27FC236}">
                <a16:creationId xmlns:a16="http://schemas.microsoft.com/office/drawing/2014/main" id="{4F1CAD9C-BAF6-4FFE-A11C-22EC3971F121}"/>
              </a:ext>
            </a:extLst>
          </p:cNvPr>
          <p:cNvSpPr txBox="1"/>
          <p:nvPr/>
        </p:nvSpPr>
        <p:spPr>
          <a:xfrm>
            <a:off x="5638800" y="2974258"/>
            <a:ext cx="914400" cy="914400"/>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CE312CA7-4877-4A97-A1F1-5403A68184B0}"/>
              </a:ext>
            </a:extLst>
          </p:cNvPr>
          <p:cNvSpPr txBox="1"/>
          <p:nvPr/>
        </p:nvSpPr>
        <p:spPr>
          <a:xfrm>
            <a:off x="7191068" y="4262284"/>
            <a:ext cx="1587910" cy="369332"/>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4F277177-6BFF-4613-91DF-93442C291B65}"/>
              </a:ext>
            </a:extLst>
          </p:cNvPr>
          <p:cNvSpPr txBox="1"/>
          <p:nvPr/>
        </p:nvSpPr>
        <p:spPr>
          <a:xfrm>
            <a:off x="6951406" y="4257367"/>
            <a:ext cx="2160892" cy="1477328"/>
          </a:xfrm>
          <a:prstGeom prst="rect">
            <a:avLst/>
          </a:prstGeom>
          <a:noFill/>
        </p:spPr>
        <p:txBody>
          <a:bodyPr wrap="square" rtlCol="0">
            <a:spAutoFit/>
          </a:bodyPr>
          <a:lstStyle/>
          <a:p>
            <a:r>
              <a:rPr lang="en-GB" dirty="0"/>
              <a:t>Find another time to read – when they are less tired/hungry/distracted?!</a:t>
            </a:r>
          </a:p>
        </p:txBody>
      </p:sp>
      <p:sp>
        <p:nvSpPr>
          <p:cNvPr id="14" name="TextBox 13">
            <a:extLst>
              <a:ext uri="{FF2B5EF4-FFF2-40B4-BE49-F238E27FC236}">
                <a16:creationId xmlns:a16="http://schemas.microsoft.com/office/drawing/2014/main" id="{3DFD66E2-7763-4CAC-A1F0-428AB2893802}"/>
              </a:ext>
            </a:extLst>
          </p:cNvPr>
          <p:cNvSpPr txBox="1"/>
          <p:nvPr/>
        </p:nvSpPr>
        <p:spPr>
          <a:xfrm>
            <a:off x="9183320" y="1224301"/>
            <a:ext cx="1730225" cy="2031325"/>
          </a:xfrm>
          <a:prstGeom prst="rect">
            <a:avLst/>
          </a:prstGeom>
          <a:noFill/>
        </p:spPr>
        <p:txBody>
          <a:bodyPr wrap="square" rtlCol="0">
            <a:spAutoFit/>
          </a:bodyPr>
          <a:lstStyle/>
          <a:p>
            <a:r>
              <a:rPr lang="en-GB" dirty="0"/>
              <a:t>Read a book that is well known to them – less pressure. It is good to practice reading known books.</a:t>
            </a:r>
          </a:p>
        </p:txBody>
      </p:sp>
    </p:spTree>
    <p:extLst>
      <p:ext uri="{BB962C8B-B14F-4D97-AF65-F5344CB8AC3E}">
        <p14:creationId xmlns:p14="http://schemas.microsoft.com/office/powerpoint/2010/main" val="30305328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AECF-B0EC-4FDD-9BBA-ACE6B44E7965}"/>
              </a:ext>
            </a:extLst>
          </p:cNvPr>
          <p:cNvSpPr>
            <a:spLocks noGrp="1"/>
          </p:cNvSpPr>
          <p:nvPr>
            <p:ph type="title"/>
          </p:nvPr>
        </p:nvSpPr>
        <p:spPr/>
        <p:txBody>
          <a:bodyPr/>
          <a:lstStyle/>
          <a:p>
            <a:r>
              <a:rPr lang="en-GB" dirty="0"/>
              <a:t>The most important bits……</a:t>
            </a:r>
          </a:p>
        </p:txBody>
      </p:sp>
      <p:sp>
        <p:nvSpPr>
          <p:cNvPr id="3" name="Content Placeholder 2">
            <a:extLst>
              <a:ext uri="{FF2B5EF4-FFF2-40B4-BE49-F238E27FC236}">
                <a16:creationId xmlns:a16="http://schemas.microsoft.com/office/drawing/2014/main" id="{1ED1DE17-C479-4231-ADB2-72A239A84775}"/>
              </a:ext>
            </a:extLst>
          </p:cNvPr>
          <p:cNvSpPr>
            <a:spLocks noGrp="1"/>
          </p:cNvSpPr>
          <p:nvPr>
            <p:ph idx="1"/>
          </p:nvPr>
        </p:nvSpPr>
        <p:spPr/>
        <p:txBody>
          <a:bodyPr/>
          <a:lstStyle/>
          <a:p>
            <a:r>
              <a:rPr lang="en-GB" dirty="0"/>
              <a:t>Listen to your child regularly – at least 4 times a week.</a:t>
            </a:r>
          </a:p>
          <a:p>
            <a:r>
              <a:rPr lang="en-GB" dirty="0"/>
              <a:t>Ask them about the book - check understanding</a:t>
            </a:r>
          </a:p>
          <a:p>
            <a:r>
              <a:rPr lang="en-GB" dirty="0"/>
              <a:t>Help them to see themselves as a reader – read other things around the home/community.</a:t>
            </a:r>
          </a:p>
          <a:p>
            <a:r>
              <a:rPr lang="en-GB" dirty="0"/>
              <a:t>Let them see you reading – take it in turns so they hear what fluent reading sounds like.</a:t>
            </a:r>
          </a:p>
        </p:txBody>
      </p:sp>
    </p:spTree>
    <p:extLst>
      <p:ext uri="{BB962C8B-B14F-4D97-AF65-F5344CB8AC3E}">
        <p14:creationId xmlns:p14="http://schemas.microsoft.com/office/powerpoint/2010/main" val="6655104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n"/>
              <a:t>Reading in Reception</a:t>
            </a: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Levels 2-4</a:t>
            </a:r>
            <a:endParaRPr dirty="0"/>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2" name="Picture 1"/>
          <p:cNvPicPr>
            <a:picLocks noChangeAspect="1"/>
          </p:cNvPicPr>
          <p:nvPr/>
        </p:nvPicPr>
        <p:blipFill>
          <a:blip r:embed="rId3"/>
          <a:stretch>
            <a:fillRect/>
          </a:stretch>
        </p:blipFill>
        <p:spPr>
          <a:xfrm>
            <a:off x="3788155" y="500270"/>
            <a:ext cx="8131245" cy="56621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32240</TotalTime>
  <Words>1371</Words>
  <Application>Microsoft Office PowerPoint</Application>
  <PresentationFormat>Widescreen</PresentationFormat>
  <Paragraphs>202</Paragraphs>
  <Slides>29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Comic Sans MS</vt:lpstr>
      <vt:lpstr>Wingdings</vt:lpstr>
      <vt:lpstr>Office Theme</vt:lpstr>
      <vt:lpstr>Parents Reading Workshop 2023</vt:lpstr>
      <vt:lpstr>PowerPoint Presentation</vt:lpstr>
      <vt:lpstr>Prompts  to help independence – what to say.</vt:lpstr>
      <vt:lpstr>Things to look out for</vt:lpstr>
      <vt:lpstr>Understanding the text</vt:lpstr>
      <vt:lpstr>But I don’t want to read!!!!!!</vt:lpstr>
      <vt:lpstr>The most important bits……</vt:lpstr>
      <vt:lpstr>Reading in Reception</vt:lpstr>
      <vt:lpstr>Levels 2-4</vt:lpstr>
      <vt:lpstr>Level 3</vt:lpstr>
      <vt:lpstr>Level 4</vt:lpstr>
      <vt:lpstr>Phonic definitions</vt:lpstr>
      <vt:lpstr>Phonic books and repetitive tricky word books</vt:lpstr>
      <vt:lpstr>PowerPoint Presentation</vt:lpstr>
      <vt:lpstr>Expectations in Reception</vt:lpstr>
      <vt:lpstr>    Reading in Year 1</vt:lpstr>
      <vt:lpstr>PowerPoint Presentation</vt:lpstr>
      <vt:lpstr>Phonics</vt:lpstr>
      <vt:lpstr>Sound families</vt:lpstr>
      <vt:lpstr>PowerPoint Presentation</vt:lpstr>
      <vt:lpstr>Alien words</vt:lpstr>
      <vt:lpstr>Phonics Screening Check</vt:lpstr>
      <vt:lpstr>Reading in Year 1 – Things to remember</vt:lpstr>
      <vt:lpstr>Reading in year 2</vt:lpstr>
      <vt:lpstr>Level 6</vt:lpstr>
      <vt:lpstr>Reading Expectations</vt:lpstr>
      <vt:lpstr>Comprehension </vt:lpstr>
      <vt:lpstr>Assessment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Rees</dc:creator>
  <cp:lastModifiedBy>Lauren Tudhope</cp:lastModifiedBy>
  <cp:revision>38</cp:revision>
  <cp:lastPrinted>2023-11-07T11:54:33Z</cp:lastPrinted>
  <dcterms:created xsi:type="dcterms:W3CDTF">2022-02-07T13:14:01Z</dcterms:created>
  <dcterms:modified xsi:type="dcterms:W3CDTF">2023-11-07T12:15:19Z</dcterms:modified>
</cp:coreProperties>
</file>