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69" r:id="rId3"/>
    <p:sldId id="270" r:id="rId4"/>
    <p:sldId id="261" r:id="rId5"/>
    <p:sldId id="262" r:id="rId6"/>
    <p:sldId id="263" r:id="rId7"/>
    <p:sldId id="264" r:id="rId8"/>
    <p:sldId id="265" r:id="rId9"/>
    <p:sldId id="266" r:id="rId10"/>
    <p:sldId id="267" r:id="rId11"/>
    <p:sldId id="257" r:id="rId12"/>
    <p:sldId id="25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F6B062-B9B1-4228-A947-1CCCAFA6C89B}" type="datetimeFigureOut">
              <a:rPr lang="en-GB" smtClean="0"/>
              <a:t>30/11/2017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F6B60B-B2A9-4B2E-8F67-7FA9169E854F}" type="slidenum">
              <a:rPr lang="en-GB" smtClean="0"/>
              <a:t>‹#›</a:t>
            </a:fld>
            <a:endParaRPr lang="en-GB"/>
          </a:p>
        </p:txBody>
      </p:sp>
    </p:spTree>
    <p:extLst>
      <p:ext uri="{BB962C8B-B14F-4D97-AF65-F5344CB8AC3E}">
        <p14:creationId xmlns:p14="http://schemas.microsoft.com/office/powerpoint/2010/main" val="739989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78321D-B917-304D-8EA0-F11159EA33CE}"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4A9F24-91DA-40F3-9B50-AC44DFBFC530}" type="datetimeFigureOut">
              <a:rPr lang="en-GB" smtClean="0"/>
              <a:t>30/11/2017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A5ECFEF-2697-44FE-9C53-1D73619E17C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4A9F24-91DA-40F3-9B50-AC44DFBFC530}"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4A9F24-91DA-40F3-9B50-AC44DFBFC530}"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4A9F24-91DA-40F3-9B50-AC44DFBFC530}"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4A9F24-91DA-40F3-9B50-AC44DFBFC530}"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5ECFEF-2697-44FE-9C53-1D73619E17C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4A9F24-91DA-40F3-9B50-AC44DFBFC530}"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4A9F24-91DA-40F3-9B50-AC44DFBFC530}" type="datetimeFigureOut">
              <a:rPr lang="en-GB" smtClean="0"/>
              <a:t>30/11/2017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4A9F24-91DA-40F3-9B50-AC44DFBFC530}" type="datetimeFigureOut">
              <a:rPr lang="en-GB" smtClean="0"/>
              <a:t>30/11/2017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A9F24-91DA-40F3-9B50-AC44DFBFC530}" type="datetimeFigureOut">
              <a:rPr lang="en-GB" smtClean="0"/>
              <a:t>30/11/2017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4A9F24-91DA-40F3-9B50-AC44DFBFC530}"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5ECFEF-2697-44FE-9C53-1D73619E17C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4A9F24-91DA-40F3-9B50-AC44DFBFC530}"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DA5ECFEF-2697-44FE-9C53-1D73619E17C4}"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4A9F24-91DA-40F3-9B50-AC44DFBFC530}" type="datetimeFigureOut">
              <a:rPr lang="en-GB" smtClean="0"/>
              <a:t>30/11/2017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5ECFEF-2697-44FE-9C53-1D73619E17C4}"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76672"/>
            <a:ext cx="7772400" cy="1470025"/>
          </a:xfrm>
        </p:spPr>
        <p:txBody>
          <a:bodyPr/>
          <a:lstStyle/>
          <a:p>
            <a:r>
              <a:rPr lang="en-GB" dirty="0" smtClean="0"/>
              <a:t>Welcome</a:t>
            </a:r>
            <a:endParaRPr lang="en-GB" dirty="0"/>
          </a:p>
        </p:txBody>
      </p:sp>
      <p:sp>
        <p:nvSpPr>
          <p:cNvPr id="3" name="Subtitle 2"/>
          <p:cNvSpPr>
            <a:spLocks noGrp="1"/>
          </p:cNvSpPr>
          <p:nvPr>
            <p:ph type="subTitle" idx="1"/>
          </p:nvPr>
        </p:nvSpPr>
        <p:spPr>
          <a:xfrm>
            <a:off x="755576" y="2060848"/>
            <a:ext cx="7550224" cy="3888432"/>
          </a:xfrm>
        </p:spPr>
        <p:txBody>
          <a:bodyPr>
            <a:normAutofit/>
          </a:bodyPr>
          <a:lstStyle/>
          <a:p>
            <a:r>
              <a:rPr lang="en-GB" dirty="0" smtClean="0"/>
              <a:t>Introductions</a:t>
            </a:r>
          </a:p>
          <a:p>
            <a:endParaRPr lang="en-GB" dirty="0"/>
          </a:p>
          <a:p>
            <a:r>
              <a:rPr lang="en-GB" dirty="0" smtClean="0"/>
              <a:t>Purpose of Meeting:</a:t>
            </a:r>
          </a:p>
          <a:p>
            <a:pPr marL="457200" indent="-457200">
              <a:buFont typeface="Arial" panose="020B0604020202020204" pitchFamily="34" charset="0"/>
              <a:buChar char="•"/>
            </a:pPr>
            <a:r>
              <a:rPr lang="en-GB" dirty="0" smtClean="0"/>
              <a:t>Geraldine to </a:t>
            </a:r>
            <a:r>
              <a:rPr lang="en-GB" dirty="0" smtClean="0"/>
              <a:t>share hints and tips when starting the SEN process.</a:t>
            </a:r>
            <a:endParaRPr lang="en-GB" dirty="0" smtClean="0"/>
          </a:p>
          <a:p>
            <a:pPr marL="457200" indent="-457200">
              <a:buFont typeface="Arial" panose="020B0604020202020204" pitchFamily="34" charset="0"/>
              <a:buChar char="•"/>
            </a:pPr>
            <a:r>
              <a:rPr lang="en-GB" dirty="0" smtClean="0"/>
              <a:t>Apologises from Marvel Morgan- Role of LSA’s</a:t>
            </a:r>
          </a:p>
          <a:p>
            <a:endParaRPr lang="en-GB" dirty="0" smtClean="0"/>
          </a:p>
          <a:p>
            <a:endParaRPr lang="en-GB" dirty="0"/>
          </a:p>
        </p:txBody>
      </p:sp>
    </p:spTree>
    <p:extLst>
      <p:ext uri="{BB962C8B-B14F-4D97-AF65-F5344CB8AC3E}">
        <p14:creationId xmlns:p14="http://schemas.microsoft.com/office/powerpoint/2010/main" val="3737694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Use pupils name first to get attention</a:t>
            </a:r>
          </a:p>
          <a:p>
            <a:r>
              <a:rPr lang="en-GB" dirty="0" smtClean="0"/>
              <a:t>Give choices</a:t>
            </a:r>
          </a:p>
          <a:p>
            <a:r>
              <a:rPr lang="en-GB" dirty="0" smtClean="0"/>
              <a:t>Use ‘then’ to help pupils understand a sequence of events</a:t>
            </a:r>
          </a:p>
          <a:p>
            <a:r>
              <a:rPr lang="en-GB" dirty="0" smtClean="0"/>
              <a:t>Use ‘finished’ to help pupils understand the duration of an event</a:t>
            </a:r>
          </a:p>
          <a:p>
            <a:r>
              <a:rPr lang="en-GB" dirty="0" smtClean="0"/>
              <a:t>Say things in the order in which they happen</a:t>
            </a:r>
          </a:p>
          <a:p>
            <a:r>
              <a:rPr lang="en-GB" dirty="0" smtClean="0"/>
              <a:t>Tell pupil what to do, rather than what not to do</a:t>
            </a:r>
          </a:p>
          <a:p>
            <a:r>
              <a:rPr lang="en-GB" dirty="0" smtClean="0"/>
              <a:t>Use visual ways to help understanding</a:t>
            </a:r>
          </a:p>
          <a:p>
            <a:r>
              <a:rPr lang="en-GB" dirty="0" smtClean="0"/>
              <a:t>Encourage eye contact</a:t>
            </a:r>
          </a:p>
          <a:p>
            <a:r>
              <a:rPr lang="en-GB" dirty="0" smtClean="0"/>
              <a:t>Give time to process-remember to wait</a:t>
            </a:r>
          </a:p>
          <a:p>
            <a:r>
              <a:rPr lang="en-GB" dirty="0" smtClean="0"/>
              <a:t>Reduce your language</a:t>
            </a:r>
          </a:p>
          <a:p>
            <a:r>
              <a:rPr lang="en-GB" dirty="0" smtClean="0"/>
              <a:t>Encourage turn-taking  </a:t>
            </a:r>
            <a:endParaRPr lang="en-GB" dirty="0"/>
          </a:p>
        </p:txBody>
      </p:sp>
    </p:spTree>
    <p:extLst>
      <p:ext uri="{BB962C8B-B14F-4D97-AF65-F5344CB8AC3E}">
        <p14:creationId xmlns:p14="http://schemas.microsoft.com/office/powerpoint/2010/main" val="4083612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and LSA Role</a:t>
            </a:r>
            <a:endParaRPr lang="en-GB" dirty="0"/>
          </a:p>
        </p:txBody>
      </p:sp>
      <p:sp>
        <p:nvSpPr>
          <p:cNvPr id="3" name="Content Placeholder 2"/>
          <p:cNvSpPr>
            <a:spLocks noGrp="1"/>
          </p:cNvSpPr>
          <p:nvPr>
            <p:ph idx="1"/>
          </p:nvPr>
        </p:nvSpPr>
        <p:spPr/>
        <p:txBody>
          <a:bodyPr/>
          <a:lstStyle/>
          <a:p>
            <a:r>
              <a:rPr lang="en-GB" dirty="0" smtClean="0"/>
              <a:t>Dialogue is important- it really important for parents to pass on information to the class teacher or LSA for all children but even more so for children with SEND. It may just be that they didn’t sleep well last </a:t>
            </a:r>
            <a:r>
              <a:rPr lang="en-GB" dirty="0" err="1" smtClean="0"/>
              <a:t>nigth</a:t>
            </a:r>
            <a:r>
              <a:rPr lang="en-GB" dirty="0" smtClean="0"/>
              <a:t>!</a:t>
            </a:r>
          </a:p>
          <a:p>
            <a:r>
              <a:rPr lang="en-GB" dirty="0" smtClean="0"/>
              <a:t>Removing barriers- staff in school are very aware of barriers to learning and try to over come these. </a:t>
            </a:r>
            <a:r>
              <a:rPr lang="en-GB" dirty="0" err="1" smtClean="0"/>
              <a:t>Eg</a:t>
            </a:r>
            <a:r>
              <a:rPr lang="en-GB" dirty="0" smtClean="0"/>
              <a:t> if a child has a physical disability and are unable to write we have iPads or may scribe. </a:t>
            </a:r>
          </a:p>
          <a:p>
            <a:r>
              <a:rPr lang="en-GB" dirty="0" smtClean="0"/>
              <a:t>Social groups- social groups are run across KS1 and Ks2 with mixed ages.  </a:t>
            </a:r>
            <a:endParaRPr lang="en-GB" dirty="0"/>
          </a:p>
        </p:txBody>
      </p:sp>
    </p:spTree>
    <p:extLst>
      <p:ext uri="{BB962C8B-B14F-4D97-AF65-F5344CB8AC3E}">
        <p14:creationId xmlns:p14="http://schemas.microsoft.com/office/powerpoint/2010/main" val="1600067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Bristol City Council Funding</a:t>
            </a:r>
            <a:endParaRPr lang="en-GB" dirty="0"/>
          </a:p>
        </p:txBody>
      </p:sp>
      <p:sp>
        <p:nvSpPr>
          <p:cNvPr id="3" name="Content Placeholder 2"/>
          <p:cNvSpPr>
            <a:spLocks noGrp="1"/>
          </p:cNvSpPr>
          <p:nvPr>
            <p:ph idx="1"/>
          </p:nvPr>
        </p:nvSpPr>
        <p:spPr/>
        <p:txBody>
          <a:bodyPr/>
          <a:lstStyle/>
          <a:p>
            <a:r>
              <a:rPr lang="en-GB" dirty="0" smtClean="0"/>
              <a:t>Quality First Teaching. </a:t>
            </a:r>
          </a:p>
          <a:p>
            <a:r>
              <a:rPr lang="en-GB" dirty="0" smtClean="0"/>
              <a:t>Funding has been cut!</a:t>
            </a:r>
          </a:p>
          <a:p>
            <a:r>
              <a:rPr lang="en-GB" dirty="0" smtClean="0"/>
              <a:t>For the last 2 years we have trialled having 2 LSA with children who require adult support. We have had positive feedback from this. </a:t>
            </a:r>
          </a:p>
          <a:p>
            <a:r>
              <a:rPr lang="en-GB" dirty="0" smtClean="0"/>
              <a:t>Our most recent feedback from professionals is to give all children a sense of independence. We are encouraging LSAs to work alongside other pupils or with groups of pupils. </a:t>
            </a:r>
            <a:endParaRPr lang="en-GB" dirty="0"/>
          </a:p>
        </p:txBody>
      </p:sp>
    </p:spTree>
    <p:extLst>
      <p:ext uri="{BB962C8B-B14F-4D97-AF65-F5344CB8AC3E}">
        <p14:creationId xmlns:p14="http://schemas.microsoft.com/office/powerpoint/2010/main" val="3155165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finish…..</a:t>
            </a:r>
            <a:endParaRPr lang="en-GB" dirty="0"/>
          </a:p>
        </p:txBody>
      </p:sp>
      <p:sp>
        <p:nvSpPr>
          <p:cNvPr id="3" name="Content Placeholder 2"/>
          <p:cNvSpPr>
            <a:spLocks noGrp="1"/>
          </p:cNvSpPr>
          <p:nvPr>
            <p:ph idx="1"/>
          </p:nvPr>
        </p:nvSpPr>
        <p:spPr/>
        <p:txBody>
          <a:bodyPr/>
          <a:lstStyle/>
          <a:p>
            <a:r>
              <a:rPr lang="en-GB" dirty="0" smtClean="0"/>
              <a:t>SEND section on the school website.</a:t>
            </a:r>
          </a:p>
          <a:p>
            <a:r>
              <a:rPr lang="en-GB" dirty="0" smtClean="0"/>
              <a:t>Please feel free to come and ask me/others questions.</a:t>
            </a:r>
          </a:p>
          <a:p>
            <a:endParaRPr lang="en-GB" dirty="0"/>
          </a:p>
          <a:p>
            <a:endParaRPr lang="en-GB" dirty="0" smtClean="0"/>
          </a:p>
          <a:p>
            <a:pPr marL="0" indent="0" algn="ctr">
              <a:buNone/>
            </a:pPr>
            <a:r>
              <a:rPr lang="en-GB" sz="5400" dirty="0" smtClean="0">
                <a:solidFill>
                  <a:srgbClr val="7030A0"/>
                </a:solidFill>
                <a:effectLst>
                  <a:glow rad="139700">
                    <a:schemeClr val="accent4">
                      <a:satMod val="175000"/>
                      <a:alpha val="40000"/>
                    </a:schemeClr>
                  </a:glow>
                </a:effectLst>
              </a:rPr>
              <a:t>Thank you </a:t>
            </a:r>
            <a:endParaRPr lang="en-GB" sz="5400" dirty="0">
              <a:solidFill>
                <a:srgbClr val="7030A0"/>
              </a:solidFill>
              <a:effectLst>
                <a:glow rad="139700">
                  <a:schemeClr val="accent4">
                    <a:satMod val="175000"/>
                    <a:alpha val="40000"/>
                  </a:schemeClr>
                </a:glow>
              </a:effectLst>
            </a:endParaRPr>
          </a:p>
        </p:txBody>
      </p:sp>
    </p:spTree>
    <p:extLst>
      <p:ext uri="{BB962C8B-B14F-4D97-AF65-F5344CB8AC3E}">
        <p14:creationId xmlns:p14="http://schemas.microsoft.com/office/powerpoint/2010/main" val="4126210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What I’ve learnt – SEN process</a:t>
            </a:r>
            <a:endParaRPr lang="en-US" dirty="0"/>
          </a:p>
        </p:txBody>
      </p:sp>
      <p:sp>
        <p:nvSpPr>
          <p:cNvPr id="5" name="Content Placeholder 4"/>
          <p:cNvSpPr>
            <a:spLocks noGrp="1"/>
          </p:cNvSpPr>
          <p:nvPr>
            <p:ph idx="1"/>
          </p:nvPr>
        </p:nvSpPr>
        <p:spPr/>
        <p:txBody>
          <a:bodyPr>
            <a:normAutofit/>
          </a:bodyPr>
          <a:lstStyle/>
          <a:p>
            <a:r>
              <a:rPr lang="en-US" dirty="0" smtClean="0"/>
              <a:t>Don’t need to be worried about it</a:t>
            </a:r>
          </a:p>
          <a:p>
            <a:r>
              <a:rPr lang="en-US" dirty="0" smtClean="0"/>
              <a:t>Difficulties/additional needs do not define my child</a:t>
            </a:r>
          </a:p>
          <a:p>
            <a:r>
              <a:rPr lang="en-US" dirty="0" err="1" smtClean="0"/>
              <a:t>Recognise</a:t>
            </a:r>
            <a:r>
              <a:rPr lang="en-US" dirty="0" smtClean="0"/>
              <a:t> his strengths and expect others to do that too</a:t>
            </a:r>
          </a:p>
          <a:p>
            <a:r>
              <a:rPr lang="en-US" dirty="0" smtClean="0"/>
              <a:t>It is hard but necessary to consider his needs in the context of what other children his age will be doing now (a “typically developing child”)</a:t>
            </a:r>
          </a:p>
          <a:p>
            <a:r>
              <a:rPr lang="en-US" dirty="0" smtClean="0"/>
              <a:t>Use examples to help people understand my child</a:t>
            </a:r>
          </a:p>
          <a:p>
            <a:r>
              <a:rPr lang="en-US" dirty="0" smtClean="0"/>
              <a:t>Ask other parents or organisations for help and advice</a:t>
            </a:r>
          </a:p>
          <a:p>
            <a:endParaRPr lang="en-US" dirty="0" smtClean="0"/>
          </a:p>
          <a:p>
            <a:endParaRPr lang="en-US" dirty="0" smtClean="0"/>
          </a:p>
          <a:p>
            <a:endParaRPr lang="en-US" dirty="0"/>
          </a:p>
        </p:txBody>
      </p:sp>
    </p:spTree>
    <p:extLst>
      <p:ext uri="{BB962C8B-B14F-4D97-AF65-F5344CB8AC3E}">
        <p14:creationId xmlns:p14="http://schemas.microsoft.com/office/powerpoint/2010/main" val="291649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I’ve learnt - School</a:t>
            </a:r>
            <a:endParaRPr lang="en-US" dirty="0"/>
          </a:p>
        </p:txBody>
      </p:sp>
      <p:graphicFrame>
        <p:nvGraphicFramePr>
          <p:cNvPr id="4" name="Content Placeholder 3"/>
          <p:cNvGraphicFramePr>
            <a:graphicFrameLocks noGrp="1"/>
          </p:cNvGraphicFramePr>
          <p:nvPr>
            <p:ph idx="1"/>
          </p:nvPr>
        </p:nvGraphicFramePr>
        <p:xfrm>
          <a:off x="549275" y="1922886"/>
          <a:ext cx="8091518" cy="3931920"/>
        </p:xfrm>
        <a:graphic>
          <a:graphicData uri="http://schemas.openxmlformats.org/drawingml/2006/table">
            <a:tbl>
              <a:tblPr bandRow="1">
                <a:tableStyleId>{BC89EF96-8CEA-46FF-86C4-4CE0E7609802}</a:tableStyleId>
              </a:tblPr>
              <a:tblGrid>
                <a:gridCol w="3507865"/>
                <a:gridCol w="4583653"/>
              </a:tblGrid>
              <a:tr h="524212">
                <a:tc>
                  <a:txBody>
                    <a:bodyPr/>
                    <a:lstStyle/>
                    <a:p>
                      <a:r>
                        <a:rPr lang="en-US" sz="3600" b="0" i="0" dirty="0" smtClean="0"/>
                        <a:t>Communicate</a:t>
                      </a:r>
                      <a:endParaRPr lang="en-US" sz="3600" b="0" i="0" dirty="0"/>
                    </a:p>
                  </a:txBody>
                  <a:tcPr marL="89357" marR="89357" anchor="ctr"/>
                </a:tc>
                <a:tc>
                  <a:txBody>
                    <a:bodyPr/>
                    <a:lstStyle/>
                    <a:p>
                      <a:r>
                        <a:rPr lang="en-US" dirty="0" smtClean="0"/>
                        <a:t>I do</a:t>
                      </a:r>
                      <a:r>
                        <a:rPr lang="en-US" baseline="0" dirty="0" smtClean="0"/>
                        <a:t> talk to or email the teacher and LSA about school.  I also let them know what is going on if I think it might affect school.</a:t>
                      </a:r>
                      <a:endParaRPr lang="en-US" dirty="0"/>
                    </a:p>
                  </a:txBody>
                  <a:tcPr marL="89357" marR="89357"/>
                </a:tc>
              </a:tr>
              <a:tr h="524212">
                <a:tc>
                  <a:txBody>
                    <a:bodyPr/>
                    <a:lstStyle/>
                    <a:p>
                      <a:r>
                        <a:rPr lang="en-US" sz="3600" b="0" i="0" dirty="0" smtClean="0"/>
                        <a:t>Work together</a:t>
                      </a:r>
                      <a:endParaRPr lang="en-US" sz="3600" b="0" i="0" dirty="0"/>
                    </a:p>
                  </a:txBody>
                  <a:tcPr marL="89357" marR="8935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My</a:t>
                      </a:r>
                      <a:r>
                        <a:rPr lang="en-US" baseline="0" dirty="0" smtClean="0"/>
                        <a:t> child as well as teachers, LSA, parents and the school get the benefit of working as a team.</a:t>
                      </a:r>
                      <a:endParaRPr lang="en-US" dirty="0" smtClean="0"/>
                    </a:p>
                  </a:txBody>
                  <a:tcPr marL="89357" marR="89357"/>
                </a:tc>
              </a:tr>
              <a:tr h="524212">
                <a:tc>
                  <a:txBody>
                    <a:bodyPr/>
                    <a:lstStyle/>
                    <a:p>
                      <a:r>
                        <a:rPr lang="en-US" sz="3600" b="0" i="0" dirty="0" smtClean="0"/>
                        <a:t>Prepare</a:t>
                      </a:r>
                      <a:endParaRPr lang="en-US" sz="3600" b="0" i="0" dirty="0"/>
                    </a:p>
                  </a:txBody>
                  <a:tcPr marL="89357" marR="89357" anchor="ctr"/>
                </a:tc>
                <a:tc>
                  <a:txBody>
                    <a:bodyPr/>
                    <a:lstStyle/>
                    <a:p>
                      <a:r>
                        <a:rPr lang="en-US" smtClean="0"/>
                        <a:t>I </a:t>
                      </a:r>
                      <a:r>
                        <a:rPr lang="en-US" dirty="0" smtClean="0"/>
                        <a:t>try and</a:t>
                      </a:r>
                      <a:r>
                        <a:rPr lang="en-US" baseline="0" dirty="0" smtClean="0"/>
                        <a:t> write notes for meetings so I can remember things.  Also we prepare for events outside the usual routine e.g. Easter Festival and sports day.</a:t>
                      </a:r>
                      <a:endParaRPr lang="en-US" dirty="0"/>
                    </a:p>
                  </a:txBody>
                  <a:tcPr marL="89357" marR="89357"/>
                </a:tc>
              </a:tr>
              <a:tr h="524212">
                <a:tc>
                  <a:txBody>
                    <a:bodyPr/>
                    <a:lstStyle/>
                    <a:p>
                      <a:r>
                        <a:rPr lang="en-US" sz="3600" b="0" i="0" dirty="0" smtClean="0"/>
                        <a:t>Be positive</a:t>
                      </a:r>
                      <a:endParaRPr lang="en-US" sz="3600" b="0" i="0" dirty="0"/>
                    </a:p>
                  </a:txBody>
                  <a:tcPr marL="89357" marR="89357" anchor="ctr"/>
                </a:tc>
                <a:tc>
                  <a:txBody>
                    <a:bodyPr/>
                    <a:lstStyle/>
                    <a:p>
                      <a:r>
                        <a:rPr lang="en-US" dirty="0" smtClean="0"/>
                        <a:t>Even if</a:t>
                      </a:r>
                      <a:r>
                        <a:rPr lang="en-US" baseline="0" dirty="0" smtClean="0"/>
                        <a:t> there are difficulties along the way it hasn’t lasted long and teachers will have seen it all before!</a:t>
                      </a:r>
                      <a:endParaRPr lang="en-US" dirty="0"/>
                    </a:p>
                  </a:txBody>
                  <a:tcPr marL="89357" marR="89357"/>
                </a:tc>
              </a:tr>
            </a:tbl>
          </a:graphicData>
        </a:graphic>
      </p:graphicFrame>
    </p:spTree>
    <p:extLst>
      <p:ext uri="{BB962C8B-B14F-4D97-AF65-F5344CB8AC3E}">
        <p14:creationId xmlns:p14="http://schemas.microsoft.com/office/powerpoint/2010/main" val="1854736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00"/>
                </a:solidFill>
              </a:rPr>
              <a:t> Agree strategies</a:t>
            </a:r>
            <a:endParaRPr lang="en-GB" b="1" dirty="0">
              <a:solidFill>
                <a:srgbClr val="FF0000"/>
              </a:solidFill>
            </a:endParaRPr>
          </a:p>
        </p:txBody>
      </p:sp>
      <p:sp>
        <p:nvSpPr>
          <p:cNvPr id="3" name="Subtitle 2"/>
          <p:cNvSpPr>
            <a:spLocks noGrp="1"/>
          </p:cNvSpPr>
          <p:nvPr>
            <p:ph type="subTitle" idx="1"/>
          </p:nvPr>
        </p:nvSpPr>
        <p:spPr/>
        <p:txBody>
          <a:bodyPr/>
          <a:lstStyle/>
          <a:p>
            <a:r>
              <a:rPr lang="en-GB" b="1" dirty="0" smtClean="0">
                <a:solidFill>
                  <a:srgbClr val="FF0000"/>
                </a:solidFill>
              </a:rPr>
              <a:t>To support ASC pupils</a:t>
            </a:r>
            <a:endParaRPr lang="en-GB" b="1" dirty="0">
              <a:solidFill>
                <a:srgbClr val="FF0000"/>
              </a:solidFill>
            </a:endParaRPr>
          </a:p>
        </p:txBody>
      </p:sp>
    </p:spTree>
    <p:extLst>
      <p:ext uri="{BB962C8B-B14F-4D97-AF65-F5344CB8AC3E}">
        <p14:creationId xmlns:p14="http://schemas.microsoft.com/office/powerpoint/2010/main" val="3890572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Prompts</a:t>
            </a:r>
            <a:endParaRPr lang="en-GB" dirty="0"/>
          </a:p>
        </p:txBody>
      </p:sp>
      <p:sp>
        <p:nvSpPr>
          <p:cNvPr id="3" name="Content Placeholder 2"/>
          <p:cNvSpPr>
            <a:spLocks noGrp="1"/>
          </p:cNvSpPr>
          <p:nvPr>
            <p:ph idx="1"/>
          </p:nvPr>
        </p:nvSpPr>
        <p:spPr/>
        <p:txBody>
          <a:bodyPr/>
          <a:lstStyle/>
          <a:p>
            <a:pPr marL="0" indent="0">
              <a:buNone/>
            </a:pPr>
            <a:r>
              <a:rPr lang="en-GB" dirty="0" smtClean="0"/>
              <a:t>A prompt is a way of helping which shows pupils exactly what is being taught or encouraged. Prompting  helps to teach new skills and makes sure that appropriate skills are learned from the beginning, without making mistakes. To be effective, prompts need to be used consistently and can gradually be reduced or faded as pupils makes progress.</a:t>
            </a:r>
            <a:endParaRPr lang="en-GB" dirty="0"/>
          </a:p>
        </p:txBody>
      </p:sp>
    </p:spTree>
    <p:extLst>
      <p:ext uri="{BB962C8B-B14F-4D97-AF65-F5344CB8AC3E}">
        <p14:creationId xmlns:p14="http://schemas.microsoft.com/office/powerpoint/2010/main" val="4020591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Physical Prompting</a:t>
            </a:r>
            <a:endParaRPr lang="en-GB" dirty="0"/>
          </a:p>
        </p:txBody>
      </p:sp>
      <p:sp>
        <p:nvSpPr>
          <p:cNvPr id="3" name="Content Placeholder 2"/>
          <p:cNvSpPr>
            <a:spLocks noGrp="1"/>
          </p:cNvSpPr>
          <p:nvPr>
            <p:ph idx="1"/>
          </p:nvPr>
        </p:nvSpPr>
        <p:spPr/>
        <p:txBody>
          <a:bodyPr/>
          <a:lstStyle/>
          <a:p>
            <a:pPr marL="0" indent="0">
              <a:buNone/>
            </a:pPr>
            <a:r>
              <a:rPr lang="en-GB" dirty="0" smtClean="0"/>
              <a:t>This involves adult giving a lot of help initially by physically guiding pupils to carry out task. Physical prompts are easily faded with less help being given as pupils acquires the skill. One disadvantage of physical prompts is that some children with ASC may be tactile defensive, disliking physical contact.</a:t>
            </a:r>
            <a:endParaRPr lang="en-GB" dirty="0"/>
          </a:p>
        </p:txBody>
      </p:sp>
    </p:spTree>
    <p:extLst>
      <p:ext uri="{BB962C8B-B14F-4D97-AF65-F5344CB8AC3E}">
        <p14:creationId xmlns:p14="http://schemas.microsoft.com/office/powerpoint/2010/main" val="3089021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Visual Prompt</a:t>
            </a:r>
            <a:endParaRPr lang="en-GB" dirty="0"/>
          </a:p>
        </p:txBody>
      </p:sp>
      <p:sp>
        <p:nvSpPr>
          <p:cNvPr id="3" name="Content Placeholder 2"/>
          <p:cNvSpPr>
            <a:spLocks noGrp="1"/>
          </p:cNvSpPr>
          <p:nvPr>
            <p:ph idx="1"/>
          </p:nvPr>
        </p:nvSpPr>
        <p:spPr/>
        <p:txBody>
          <a:bodyPr/>
          <a:lstStyle/>
          <a:p>
            <a:pPr marL="0" indent="0">
              <a:buNone/>
            </a:pPr>
            <a:r>
              <a:rPr lang="en-GB" dirty="0" smtClean="0"/>
              <a:t>This involves the use of gestures, objects, photos, symbols or written word to help children understand and learn. Visual prompts are generally very effective as they can be used as constant reminders of the task or activity.</a:t>
            </a:r>
            <a:endParaRPr lang="en-GB" dirty="0"/>
          </a:p>
        </p:txBody>
      </p:sp>
    </p:spTree>
    <p:extLst>
      <p:ext uri="{BB962C8B-B14F-4D97-AF65-F5344CB8AC3E}">
        <p14:creationId xmlns:p14="http://schemas.microsoft.com/office/powerpoint/2010/main" val="1469700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Verbal Prompt</a:t>
            </a:r>
            <a:endParaRPr lang="en-GB" dirty="0"/>
          </a:p>
        </p:txBody>
      </p:sp>
      <p:sp>
        <p:nvSpPr>
          <p:cNvPr id="3" name="Content Placeholder 2"/>
          <p:cNvSpPr>
            <a:spLocks noGrp="1"/>
          </p:cNvSpPr>
          <p:nvPr>
            <p:ph idx="1"/>
          </p:nvPr>
        </p:nvSpPr>
        <p:spPr/>
        <p:txBody>
          <a:bodyPr/>
          <a:lstStyle/>
          <a:p>
            <a:pPr marL="0" indent="0">
              <a:buNone/>
            </a:pPr>
            <a:r>
              <a:rPr lang="en-GB" dirty="0" smtClean="0"/>
              <a:t>Such as questions, comments or instructions can be used with children who have an understanding of spoken language. However, the spoken word is heard and then gone, so does have disadvantages. It can also be difficult to fade verbal prompts, which may result in a child becoming prompt dependent. </a:t>
            </a:r>
            <a:endParaRPr lang="en-GB" dirty="0"/>
          </a:p>
        </p:txBody>
      </p:sp>
    </p:spTree>
    <p:extLst>
      <p:ext uri="{BB962C8B-B14F-4D97-AF65-F5344CB8AC3E}">
        <p14:creationId xmlns:p14="http://schemas.microsoft.com/office/powerpoint/2010/main" val="1460276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Adjust communication</a:t>
            </a:r>
            <a:endParaRPr lang="en-GB" dirty="0"/>
          </a:p>
        </p:txBody>
      </p:sp>
      <p:sp>
        <p:nvSpPr>
          <p:cNvPr id="3" name="Content Placeholder 2"/>
          <p:cNvSpPr>
            <a:spLocks noGrp="1"/>
          </p:cNvSpPr>
          <p:nvPr>
            <p:ph idx="1"/>
          </p:nvPr>
        </p:nvSpPr>
        <p:spPr>
          <a:xfrm>
            <a:off x="457200" y="1600200"/>
            <a:ext cx="8229600" cy="4853136"/>
          </a:xfrm>
        </p:spPr>
        <p:txBody>
          <a:bodyPr>
            <a:normAutofit/>
          </a:bodyPr>
          <a:lstStyle/>
          <a:p>
            <a:pPr marL="0" indent="0">
              <a:buNone/>
            </a:pPr>
            <a:r>
              <a:rPr lang="en-GB" dirty="0" smtClean="0"/>
              <a:t>Children with ASC are easily overloaded by too much language, so the best way to help develop communication may involve adults talking less. Adjust the way you communicate to match pupils level of understanding:</a:t>
            </a:r>
          </a:p>
          <a:p>
            <a:r>
              <a:rPr lang="en-GB" dirty="0" smtClean="0"/>
              <a:t>Do pupils respond to the spoken words or situation clues?</a:t>
            </a:r>
          </a:p>
          <a:p>
            <a:r>
              <a:rPr lang="en-GB" dirty="0" smtClean="0"/>
              <a:t>Do they just respond to one key word in a sentence?</a:t>
            </a:r>
          </a:p>
          <a:p>
            <a:r>
              <a:rPr lang="en-GB" dirty="0" smtClean="0"/>
              <a:t>Do they rely on visual clues?</a:t>
            </a:r>
          </a:p>
          <a:p>
            <a:pPr marL="0" indent="0">
              <a:buNone/>
            </a:pPr>
            <a:r>
              <a:rPr lang="en-GB" dirty="0" smtClean="0"/>
              <a:t>You can help pupils by adjusting the way you communicate.</a:t>
            </a:r>
          </a:p>
          <a:p>
            <a:endParaRPr lang="en-GB" dirty="0" smtClean="0"/>
          </a:p>
          <a:p>
            <a:pPr marL="0" indent="0">
              <a:buNone/>
            </a:pPr>
            <a:endParaRPr lang="en-GB" dirty="0"/>
          </a:p>
        </p:txBody>
      </p:sp>
    </p:spTree>
    <p:extLst>
      <p:ext uri="{BB962C8B-B14F-4D97-AF65-F5344CB8AC3E}">
        <p14:creationId xmlns:p14="http://schemas.microsoft.com/office/powerpoint/2010/main" val="23661090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TotalTime>
  <Words>792</Words>
  <Application>Microsoft Office PowerPoint</Application>
  <PresentationFormat>On-screen Show (4:3)</PresentationFormat>
  <Paragraphs>67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Welcome</vt:lpstr>
      <vt:lpstr>What I’ve learnt – SEN process</vt:lpstr>
      <vt:lpstr>What I’ve learnt - School</vt:lpstr>
      <vt:lpstr> Agree strategies</vt:lpstr>
      <vt:lpstr> Prompts</vt:lpstr>
      <vt:lpstr>Physical Prompting</vt:lpstr>
      <vt:lpstr>Visual Prompt</vt:lpstr>
      <vt:lpstr>Verbal Prompt</vt:lpstr>
      <vt:lpstr>Adjust communication</vt:lpstr>
      <vt:lpstr>Strategies</vt:lpstr>
      <vt:lpstr>Support and LSA Role</vt:lpstr>
      <vt:lpstr>Bristol City Council Funding</vt:lpstr>
      <vt:lpstr>To finish…..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Lisa Gratton</dc:creator>
  <cp:lastModifiedBy>Lisa Gratton</cp:lastModifiedBy>
  <cp:revision>7</cp:revision>
  <dcterms:created xsi:type="dcterms:W3CDTF">2017-11-28T20:58:24Z</dcterms:created>
  <dcterms:modified xsi:type="dcterms:W3CDTF">2017-11-30T10:58:11Z</dcterms:modified>
</cp:coreProperties>
</file>